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handoutMasterIdLst>
    <p:handoutMasterId r:id="rId29"/>
  </p:handoutMasterIdLst>
  <p:sldIdLst>
    <p:sldId id="256" r:id="rId5"/>
    <p:sldId id="257" r:id="rId6"/>
    <p:sldId id="286" r:id="rId7"/>
    <p:sldId id="287" r:id="rId8"/>
    <p:sldId id="290" r:id="rId9"/>
    <p:sldId id="306" r:id="rId10"/>
    <p:sldId id="289" r:id="rId11"/>
    <p:sldId id="308" r:id="rId12"/>
    <p:sldId id="291" r:id="rId13"/>
    <p:sldId id="294" r:id="rId14"/>
    <p:sldId id="295" r:id="rId15"/>
    <p:sldId id="296" r:id="rId16"/>
    <p:sldId id="307" r:id="rId17"/>
    <p:sldId id="298" r:id="rId18"/>
    <p:sldId id="299" r:id="rId19"/>
    <p:sldId id="300" r:id="rId20"/>
    <p:sldId id="301" r:id="rId21"/>
    <p:sldId id="302" r:id="rId22"/>
    <p:sldId id="303" r:id="rId23"/>
    <p:sldId id="304" r:id="rId24"/>
    <p:sldId id="260" r:id="rId25"/>
    <p:sldId id="305" r:id="rId26"/>
    <p:sldId id="26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B7C6"/>
    <a:srgbClr val="103350"/>
    <a:srgbClr val="0C4360"/>
    <a:srgbClr val="1B6872"/>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58"/>
      </p:cViewPr>
      <p:guideLst>
        <p:guide pos="3840"/>
        <p:guide orient="horz" pos="216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6/18/2024</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6/18/2024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5.xml"/><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127.0.0.1:8000/" TargetMode="External"/><Relationship Id="rId1" Type="http://schemas.openxmlformats.org/officeDocument/2006/relationships/slideLayout" Target="../slideLayouts/slideLayout5.xml"/><Relationship Id="rId4" Type="http://schemas.openxmlformats.org/officeDocument/2006/relationships/image" Target="../media/image5.svg"/></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2761487" y="3872751"/>
            <a:ext cx="7359666" cy="1568825"/>
          </a:xfrm>
        </p:spPr>
        <p:txBody>
          <a:bodyPr/>
          <a:lstStyle/>
          <a:p>
            <a:pPr algn="ctr"/>
            <a:r>
              <a:rPr lang="en-GB" sz="2800" dirty="0">
                <a:solidFill>
                  <a:schemeClr val="accent2">
                    <a:lumMod val="60000"/>
                    <a:lumOff val="40000"/>
                  </a:schemeClr>
                </a:solidFill>
              </a:rPr>
              <a:t>PREDICTING EMPLOYEES UNDER STRESS FOR PRE – EMPTIVE REMEDIATION USING MACHINE LEARNING ALGORITHM</a:t>
            </a:r>
            <a:endParaRPr lang="en-US" sz="2800" dirty="0">
              <a:solidFill>
                <a:schemeClr val="accent2">
                  <a:lumMod val="60000"/>
                  <a:lumOff val="40000"/>
                </a:schemeClr>
              </a:solidFill>
            </a:endParaRPr>
          </a:p>
        </p:txBody>
      </p:sp>
      <p:sp>
        <p:nvSpPr>
          <p:cNvPr id="3" name="Subtitle 2">
            <a:extLst>
              <a:ext uri="{FF2B5EF4-FFF2-40B4-BE49-F238E27FC236}">
                <a16:creationId xmlns:a16="http://schemas.microsoft.com/office/drawing/2014/main" id="{0D537F64-4C96-4AA8-BB21-E8053A3186DD}"/>
              </a:ext>
            </a:extLst>
          </p:cNvPr>
          <p:cNvSpPr>
            <a:spLocks noGrp="1"/>
          </p:cNvSpPr>
          <p:nvPr>
            <p:ph type="subTitle" idx="1"/>
          </p:nvPr>
        </p:nvSpPr>
        <p:spPr>
          <a:xfrm>
            <a:off x="3119718" y="2671481"/>
            <a:ext cx="6535270" cy="842683"/>
          </a:xfrm>
        </p:spPr>
        <p:txBody>
          <a:bodyPr>
            <a:normAutofit fontScale="85000" lnSpcReduction="20000"/>
          </a:bodyPr>
          <a:lstStyle/>
          <a:p>
            <a:pPr marL="0" indent="0" algn="ctr">
              <a:buNone/>
            </a:pPr>
            <a:r>
              <a:rPr lang="en-US" sz="3200" b="1" dirty="0">
                <a:solidFill>
                  <a:schemeClr val="accent2">
                    <a:lumMod val="60000"/>
                    <a:lumOff val="40000"/>
                  </a:schemeClr>
                </a:solidFill>
                <a:latin typeface="Times New Roman" panose="02020603050405020304" pitchFamily="18" charset="0"/>
                <a:cs typeface="Times New Roman" panose="02020603050405020304" pitchFamily="18" charset="0"/>
              </a:rPr>
              <a:t>MINI PROJECT</a:t>
            </a:r>
          </a:p>
          <a:p>
            <a:pPr marL="0" indent="0" algn="ctr">
              <a:buNone/>
            </a:pPr>
            <a:r>
              <a:rPr lang="en-US" sz="3200" b="1" dirty="0">
                <a:solidFill>
                  <a:schemeClr val="accent2">
                    <a:lumMod val="60000"/>
                    <a:lumOff val="40000"/>
                  </a:schemeClr>
                </a:solidFill>
                <a:latin typeface="Times New Roman" panose="02020603050405020304" pitchFamily="18" charset="0"/>
                <a:cs typeface="Times New Roman" panose="02020603050405020304" pitchFamily="18" charset="0"/>
              </a:rPr>
              <a:t>ON</a:t>
            </a:r>
            <a:endParaRPr lang="en-US" sz="3200" b="1" dirty="0">
              <a:solidFill>
                <a:schemeClr val="accent2">
                  <a:lumMod val="60000"/>
                  <a:lumOff val="40000"/>
                </a:schemeClr>
              </a:solidFill>
            </a:endParaRPr>
          </a:p>
        </p:txBody>
      </p:sp>
      <p:pic>
        <p:nvPicPr>
          <p:cNvPr id="4" name="Picture 3">
            <a:extLst>
              <a:ext uri="{FF2B5EF4-FFF2-40B4-BE49-F238E27FC236}">
                <a16:creationId xmlns:a16="http://schemas.microsoft.com/office/drawing/2014/main" id="{D99500D6-A135-620F-9668-17D5CDAA97FA}"/>
              </a:ext>
            </a:extLst>
          </p:cNvPr>
          <p:cNvPicPr/>
          <p:nvPr/>
        </p:nvPicPr>
        <p:blipFill>
          <a:blip r:embed="rId2"/>
          <a:stretch>
            <a:fillRect/>
          </a:stretch>
        </p:blipFill>
        <p:spPr>
          <a:xfrm>
            <a:off x="-71718" y="-1"/>
            <a:ext cx="12263718" cy="1568825"/>
          </a:xfrm>
          <a:prstGeom prst="rect">
            <a:avLst/>
          </a:prstGeom>
        </p:spPr>
      </p:pic>
    </p:spTree>
    <p:extLst>
      <p:ext uri="{BB962C8B-B14F-4D97-AF65-F5344CB8AC3E}">
        <p14:creationId xmlns:p14="http://schemas.microsoft.com/office/powerpoint/2010/main" val="39469345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000"/>
                                        <p:tgtEl>
                                          <p:spTgt spid="2"/>
                                        </p:tgtEl>
                                      </p:cBhvr>
                                    </p:animEffect>
                                    <p:anim calcmode="lin" valueType="num">
                                      <p:cBhvr>
                                        <p:cTn id="20" dur="1000" fill="hold"/>
                                        <p:tgtEl>
                                          <p:spTgt spid="2"/>
                                        </p:tgtEl>
                                        <p:attrNameLst>
                                          <p:attrName>ppt_x</p:attrName>
                                        </p:attrNameLst>
                                      </p:cBhvr>
                                      <p:tavLst>
                                        <p:tav tm="0">
                                          <p:val>
                                            <p:strVal val="#ppt_x"/>
                                          </p:val>
                                        </p:tav>
                                        <p:tav tm="100000">
                                          <p:val>
                                            <p:strVal val="#ppt_x"/>
                                          </p:val>
                                        </p:tav>
                                      </p:tavLst>
                                    </p:anim>
                                    <p:anim calcmode="lin" valueType="num">
                                      <p:cBhvr>
                                        <p:cTn id="21"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sharpenSoften amount="-3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972FC0A-677B-BDE3-707B-594919B1267C}"/>
              </a:ext>
            </a:extLst>
          </p:cNvPr>
          <p:cNvSpPr>
            <a:spLocks noGrp="1"/>
          </p:cNvSpPr>
          <p:nvPr>
            <p:ph type="title"/>
          </p:nvPr>
        </p:nvSpPr>
        <p:spPr>
          <a:xfrm>
            <a:off x="311896" y="448235"/>
            <a:ext cx="11346704" cy="672353"/>
          </a:xfrm>
        </p:spPr>
        <p:txBody>
          <a:bodyPr/>
          <a:lstStyle/>
          <a:p>
            <a:r>
              <a:rPr lang="en-US" sz="4000" b="1" dirty="0">
                <a:latin typeface="Times New Roman" panose="02020603050405020304" pitchFamily="18" charset="0"/>
                <a:cs typeface="Times New Roman" panose="02020603050405020304" pitchFamily="18" charset="0"/>
              </a:rPr>
              <a:t>IMPLEMENTATION:</a:t>
            </a:r>
            <a:endParaRPr lang="en-IN" sz="40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EB12298-D30A-9B25-3486-B0E9A1F1048A}"/>
              </a:ext>
            </a:extLst>
          </p:cNvPr>
          <p:cNvSpPr>
            <a:spLocks noGrp="1"/>
          </p:cNvSpPr>
          <p:nvPr>
            <p:ph type="sldNum" sz="quarter" idx="12"/>
          </p:nvPr>
        </p:nvSpPr>
        <p:spPr/>
        <p:txBody>
          <a:bodyPr/>
          <a:lstStyle/>
          <a:p>
            <a:fld id="{C263D6C4-4840-40CC-AC84-17E24B3B7BDE}" type="slidenum">
              <a:rPr lang="en-US" noProof="0" smtClean="0"/>
              <a:pPr/>
              <a:t>10</a:t>
            </a:fld>
            <a:endParaRPr lang="en-US" noProof="0" dirty="0"/>
          </a:p>
        </p:txBody>
      </p:sp>
      <p:sp>
        <p:nvSpPr>
          <p:cNvPr id="7" name="Text Placeholder 6">
            <a:extLst>
              <a:ext uri="{FF2B5EF4-FFF2-40B4-BE49-F238E27FC236}">
                <a16:creationId xmlns:a16="http://schemas.microsoft.com/office/drawing/2014/main" id="{828E0E76-892C-23E2-F201-A4A3CEAC2BBC}"/>
              </a:ext>
            </a:extLst>
          </p:cNvPr>
          <p:cNvSpPr>
            <a:spLocks noGrp="1"/>
          </p:cNvSpPr>
          <p:nvPr>
            <p:ph type="body" sz="quarter" idx="13"/>
          </p:nvPr>
        </p:nvSpPr>
        <p:spPr>
          <a:xfrm>
            <a:off x="231214" y="1240854"/>
            <a:ext cx="8222504" cy="5439346"/>
          </a:xfrm>
        </p:spPr>
        <p:txBody>
          <a:bodyPr/>
          <a:lstStyle/>
          <a:p>
            <a:pPr marL="0" indent="0">
              <a:buNone/>
            </a:pPr>
            <a:r>
              <a:rPr lang="en-US" sz="2800" b="1" dirty="0">
                <a:highlight>
                  <a:srgbClr val="63B7C6"/>
                </a:highlight>
                <a:latin typeface="Times New Roman" panose="02020603050405020304" pitchFamily="18" charset="0"/>
                <a:cs typeface="Times New Roman" panose="02020603050405020304" pitchFamily="18" charset="0"/>
              </a:rPr>
              <a:t>Required Libraries: </a:t>
            </a:r>
            <a:endParaRPr lang="en-GB" sz="2800" b="1" dirty="0">
              <a:highlight>
                <a:srgbClr val="63B7C6"/>
              </a:highlight>
              <a:latin typeface="Times New Roman" panose="02020603050405020304" pitchFamily="18" charset="0"/>
              <a:cs typeface="Times New Roman" panose="02020603050405020304" pitchFamily="18" charset="0"/>
            </a:endParaRPr>
          </a:p>
          <a:p>
            <a:r>
              <a:rPr lang="en-GB" sz="1800" b="1" dirty="0">
                <a:latin typeface="Times New Roman" panose="02020603050405020304" pitchFamily="18" charset="0"/>
                <a:cs typeface="Times New Roman" panose="02020603050405020304" pitchFamily="18" charset="0"/>
              </a:rPr>
              <a:t>Django (v2.2.13): </a:t>
            </a:r>
            <a:r>
              <a:rPr lang="en-GB" sz="1800" dirty="0">
                <a:latin typeface="Times New Roman" panose="02020603050405020304" pitchFamily="18" charset="0"/>
                <a:cs typeface="Times New Roman" panose="02020603050405020304" pitchFamily="18" charset="0"/>
              </a:rPr>
              <a:t> A high-level Python web framework Used for creating web applications with features like user authentication, database management, and more.</a:t>
            </a:r>
          </a:p>
          <a:p>
            <a:r>
              <a:rPr lang="en-GB" sz="2000" b="1" dirty="0">
                <a:latin typeface="Times New Roman" panose="02020603050405020304" pitchFamily="18" charset="0"/>
                <a:cs typeface="Times New Roman" panose="02020603050405020304" pitchFamily="18" charset="0"/>
              </a:rPr>
              <a:t>mysqlclient:</a:t>
            </a:r>
            <a:r>
              <a:rPr lang="en-GB" sz="1800" dirty="0">
                <a:latin typeface="Times New Roman" panose="02020603050405020304" pitchFamily="18" charset="0"/>
                <a:cs typeface="Times New Roman" panose="02020603050405020304" pitchFamily="18" charset="0"/>
              </a:rPr>
              <a:t> A MySQL database connector Used for interacting with MySQL databases from your Python applications.</a:t>
            </a:r>
          </a:p>
          <a:p>
            <a:r>
              <a:rPr lang="en-GB" sz="1800" dirty="0">
                <a:latin typeface="Times New Roman" panose="02020603050405020304" pitchFamily="18" charset="0"/>
                <a:cs typeface="Times New Roman" panose="02020603050405020304" pitchFamily="18" charset="0"/>
              </a:rPr>
              <a:t> </a:t>
            </a:r>
            <a:r>
              <a:rPr lang="en-GB" sz="2000" b="1" dirty="0">
                <a:latin typeface="Times New Roman" panose="02020603050405020304" pitchFamily="18" charset="0"/>
                <a:cs typeface="Times New Roman" panose="02020603050405020304" pitchFamily="18" charset="0"/>
              </a:rPr>
              <a:t>numpy: </a:t>
            </a:r>
            <a:r>
              <a:rPr lang="en-GB" sz="1800" dirty="0">
                <a:latin typeface="Times New Roman" panose="02020603050405020304" pitchFamily="18" charset="0"/>
                <a:cs typeface="Times New Roman" panose="02020603050405020304" pitchFamily="18" charset="0"/>
              </a:rPr>
              <a:t> A library Used for mathematical and logical operations on arrays and matrices, which is particularly useful in scientific and data analysis tasks.</a:t>
            </a:r>
          </a:p>
          <a:p>
            <a:r>
              <a:rPr lang="en-GB" sz="2000" b="1" dirty="0">
                <a:latin typeface="Times New Roman" panose="02020603050405020304" pitchFamily="18" charset="0"/>
                <a:cs typeface="Times New Roman" panose="02020603050405020304" pitchFamily="18" charset="0"/>
              </a:rPr>
              <a:t>matplotlib:</a:t>
            </a:r>
            <a:r>
              <a:rPr lang="en-GB" sz="1800" dirty="0">
                <a:latin typeface="Times New Roman" panose="02020603050405020304" pitchFamily="18" charset="0"/>
                <a:cs typeface="Times New Roman" panose="02020603050405020304" pitchFamily="18" charset="0"/>
              </a:rPr>
              <a:t>   A library for creating static, animated, and interactive visualizations in Python like creating charts, plots, and graphs to visualize data.</a:t>
            </a:r>
          </a:p>
          <a:p>
            <a:r>
              <a:rPr lang="en-GB" sz="2000" b="1" dirty="0">
                <a:latin typeface="Times New Roman" panose="02020603050405020304" pitchFamily="18" charset="0"/>
                <a:cs typeface="Times New Roman" panose="02020603050405020304" pitchFamily="18" charset="0"/>
              </a:rPr>
              <a:t>pandas:</a:t>
            </a:r>
            <a:r>
              <a:rPr lang="en-GB" sz="1800" dirty="0">
                <a:latin typeface="Times New Roman" panose="02020603050405020304" pitchFamily="18" charset="0"/>
                <a:cs typeface="Times New Roman" panose="02020603050405020304" pitchFamily="18" charset="0"/>
              </a:rPr>
              <a:t>  A library for data manipulation and analysis.  Used for working with structured data (e.g., data frames), data cleaning, transformation, and analysis.</a:t>
            </a:r>
          </a:p>
          <a:p>
            <a:r>
              <a:rPr lang="en-GB" sz="2000" b="1" dirty="0">
                <a:latin typeface="Times New Roman" panose="02020603050405020304" pitchFamily="18" charset="0"/>
                <a:cs typeface="Times New Roman" panose="02020603050405020304" pitchFamily="18" charset="0"/>
              </a:rPr>
              <a:t>scikit-learn: </a:t>
            </a:r>
            <a:r>
              <a:rPr lang="en-GB" sz="1800" dirty="0">
                <a:latin typeface="Times New Roman" panose="02020603050405020304" pitchFamily="18" charset="0"/>
                <a:cs typeface="Times New Roman" panose="02020603050405020304" pitchFamily="18" charset="0"/>
              </a:rPr>
              <a:t>Used for building and training machine learning models for tasks like classification, regression, clustering, and more.</a:t>
            </a:r>
          </a:p>
          <a:p>
            <a:r>
              <a:rPr lang="en-GB" sz="2000" b="1" dirty="0">
                <a:latin typeface="Times New Roman" panose="02020603050405020304" pitchFamily="18" charset="0"/>
                <a:cs typeface="Times New Roman" panose="02020603050405020304" pitchFamily="18" charset="0"/>
              </a:rPr>
              <a:t>xlwt:</a:t>
            </a:r>
            <a:r>
              <a:rPr lang="en-GB" sz="1800" dirty="0">
                <a:latin typeface="Times New Roman" panose="02020603050405020304" pitchFamily="18" charset="0"/>
                <a:cs typeface="Times New Roman" panose="02020603050405020304" pitchFamily="18" charset="0"/>
              </a:rPr>
              <a:t>  A library for writing data and formatting information to Excel files from Python programs.</a:t>
            </a:r>
            <a:endParaRPr lang="en-IN" sz="1800" dirty="0">
              <a:latin typeface="Times New Roman" panose="02020603050405020304" pitchFamily="18" charset="0"/>
              <a:cs typeface="Times New Roman" panose="02020603050405020304" pitchFamily="18" charset="0"/>
            </a:endParaRPr>
          </a:p>
        </p:txBody>
      </p:sp>
      <p:pic>
        <p:nvPicPr>
          <p:cNvPr id="8" name="Picture Placeholder 32" descr="Head with Gears">
            <a:extLst>
              <a:ext uri="{FF2B5EF4-FFF2-40B4-BE49-F238E27FC236}">
                <a16:creationId xmlns:a16="http://schemas.microsoft.com/office/drawing/2014/main" id="{7A472DA6-DD7F-3F3E-EDE7-104CE4B15B5C}"/>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t="63" b="63"/>
          <a:stretch>
            <a:fillRect/>
          </a:stretch>
        </p:blipFill>
        <p:spPr>
          <a:xfrm>
            <a:off x="10195895" y="365880"/>
            <a:ext cx="1259505" cy="1259505"/>
          </a:xfrm>
          <a:prstGeom prst="ellipse">
            <a:avLst/>
          </a:prstGeom>
        </p:spPr>
      </p:pic>
    </p:spTree>
    <p:extLst>
      <p:ext uri="{BB962C8B-B14F-4D97-AF65-F5344CB8AC3E}">
        <p14:creationId xmlns:p14="http://schemas.microsoft.com/office/powerpoint/2010/main" val="1356343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par>
                                <p:cTn id="9" presetID="42" presetClass="entr" presetSubtype="0" fill="hold" nodeType="with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1000"/>
                                        <p:tgtEl>
                                          <p:spTgt spid="7">
                                            <p:txEl>
                                              <p:pRg st="1" end="1"/>
                                            </p:txEl>
                                          </p:spTgt>
                                        </p:tgtEl>
                                      </p:cBhvr>
                                    </p:animEffect>
                                    <p:anim calcmode="lin" valueType="num">
                                      <p:cBhvr>
                                        <p:cTn id="12"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3" dur="1000" fill="hold"/>
                                        <p:tgtEl>
                                          <p:spTgt spid="7">
                                            <p:txEl>
                                              <p:pRg st="1" end="1"/>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fade">
                                      <p:cBhvr>
                                        <p:cTn id="16" dur="1000"/>
                                        <p:tgtEl>
                                          <p:spTgt spid="7">
                                            <p:txEl>
                                              <p:pRg st="2" end="2"/>
                                            </p:txEl>
                                          </p:spTgt>
                                        </p:tgtEl>
                                      </p:cBhvr>
                                    </p:animEffect>
                                    <p:anim calcmode="lin" valueType="num">
                                      <p:cBhvr>
                                        <p:cTn id="17"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18" dur="1000" fill="hold"/>
                                        <p:tgtEl>
                                          <p:spTgt spid="7">
                                            <p:txEl>
                                              <p:pRg st="2" end="2"/>
                                            </p:txEl>
                                          </p:spTgt>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1000"/>
                                        <p:tgtEl>
                                          <p:spTgt spid="7">
                                            <p:txEl>
                                              <p:pRg st="3" end="3"/>
                                            </p:txEl>
                                          </p:spTgt>
                                        </p:tgtEl>
                                      </p:cBhvr>
                                    </p:animEffect>
                                    <p:anim calcmode="lin" valueType="num">
                                      <p:cBhvr>
                                        <p:cTn id="22"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3" end="3"/>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1000"/>
                                        <p:tgtEl>
                                          <p:spTgt spid="7">
                                            <p:txEl>
                                              <p:pRg st="4" end="4"/>
                                            </p:txEl>
                                          </p:spTgt>
                                        </p:tgtEl>
                                      </p:cBhvr>
                                    </p:animEffect>
                                    <p:anim calcmode="lin" valueType="num">
                                      <p:cBhvr>
                                        <p:cTn id="27"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7">
                                            <p:txEl>
                                              <p:pRg st="4" end="4"/>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animEffect transition="in" filter="fade">
                                      <p:cBhvr>
                                        <p:cTn id="31" dur="1000"/>
                                        <p:tgtEl>
                                          <p:spTgt spid="7">
                                            <p:txEl>
                                              <p:pRg st="5" end="5"/>
                                            </p:txEl>
                                          </p:spTgt>
                                        </p:tgtEl>
                                      </p:cBhvr>
                                    </p:animEffect>
                                    <p:anim calcmode="lin" valueType="num">
                                      <p:cBhvr>
                                        <p:cTn id="32" dur="1000" fill="hold"/>
                                        <p:tgtEl>
                                          <p:spTgt spid="7">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7">
                                            <p:txEl>
                                              <p:pRg st="5" end="5"/>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7">
                                            <p:txEl>
                                              <p:pRg st="6" end="6"/>
                                            </p:txEl>
                                          </p:spTgt>
                                        </p:tgtEl>
                                        <p:attrNameLst>
                                          <p:attrName>style.visibility</p:attrName>
                                        </p:attrNameLst>
                                      </p:cBhvr>
                                      <p:to>
                                        <p:strVal val="visible"/>
                                      </p:to>
                                    </p:set>
                                    <p:animEffect transition="in" filter="fade">
                                      <p:cBhvr>
                                        <p:cTn id="36" dur="1000"/>
                                        <p:tgtEl>
                                          <p:spTgt spid="7">
                                            <p:txEl>
                                              <p:pRg st="6" end="6"/>
                                            </p:txEl>
                                          </p:spTgt>
                                        </p:tgtEl>
                                      </p:cBhvr>
                                    </p:animEffect>
                                    <p:anim calcmode="lin" valueType="num">
                                      <p:cBhvr>
                                        <p:cTn id="37"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7">
                                            <p:txEl>
                                              <p:pRg st="6" end="6"/>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7">
                                            <p:txEl>
                                              <p:pRg st="7" end="7"/>
                                            </p:txEl>
                                          </p:spTgt>
                                        </p:tgtEl>
                                        <p:attrNameLst>
                                          <p:attrName>style.visibility</p:attrName>
                                        </p:attrNameLst>
                                      </p:cBhvr>
                                      <p:to>
                                        <p:strVal val="visible"/>
                                      </p:to>
                                    </p:set>
                                    <p:animEffect transition="in" filter="fade">
                                      <p:cBhvr>
                                        <p:cTn id="41" dur="1000"/>
                                        <p:tgtEl>
                                          <p:spTgt spid="7">
                                            <p:txEl>
                                              <p:pRg st="7" end="7"/>
                                            </p:txEl>
                                          </p:spTgt>
                                        </p:tgtEl>
                                      </p:cBhvr>
                                    </p:animEffect>
                                    <p:anim calcmode="lin" valueType="num">
                                      <p:cBhvr>
                                        <p:cTn id="42" dur="1000" fill="hold"/>
                                        <p:tgtEl>
                                          <p:spTgt spid="7">
                                            <p:txEl>
                                              <p:pRg st="7" end="7"/>
                                            </p:txEl>
                                          </p:spTgt>
                                        </p:tgtEl>
                                        <p:attrNameLst>
                                          <p:attrName>ppt_x</p:attrName>
                                        </p:attrNameLst>
                                      </p:cBhvr>
                                      <p:tavLst>
                                        <p:tav tm="0">
                                          <p:val>
                                            <p:strVal val="#ppt_x"/>
                                          </p:val>
                                        </p:tav>
                                        <p:tav tm="100000">
                                          <p:val>
                                            <p:strVal val="#ppt_x"/>
                                          </p:val>
                                        </p:tav>
                                      </p:tavLst>
                                    </p:anim>
                                    <p:anim calcmode="lin" valueType="num">
                                      <p:cBhvr>
                                        <p:cTn id="43" dur="1000" fill="hold"/>
                                        <p:tgtEl>
                                          <p:spTgt spid="7">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53A1EF-3F5D-3EFA-3592-2B924EC42FA0}"/>
              </a:ext>
            </a:extLst>
          </p:cNvPr>
          <p:cNvSpPr>
            <a:spLocks noGrp="1"/>
          </p:cNvSpPr>
          <p:nvPr>
            <p:ph type="sldNum" sz="quarter" idx="12"/>
          </p:nvPr>
        </p:nvSpPr>
        <p:spPr/>
        <p:txBody>
          <a:bodyPr/>
          <a:lstStyle/>
          <a:p>
            <a:fld id="{C263D6C4-4840-40CC-AC84-17E24B3B7BDE}" type="slidenum">
              <a:rPr lang="en-US" noProof="0" smtClean="0"/>
              <a:pPr/>
              <a:t>11</a:t>
            </a:fld>
            <a:endParaRPr lang="en-US" noProof="0" dirty="0"/>
          </a:p>
        </p:txBody>
      </p:sp>
      <p:sp>
        <p:nvSpPr>
          <p:cNvPr id="8" name="Title 4">
            <a:extLst>
              <a:ext uri="{FF2B5EF4-FFF2-40B4-BE49-F238E27FC236}">
                <a16:creationId xmlns:a16="http://schemas.microsoft.com/office/drawing/2014/main" id="{BCBBBA43-A742-BE11-FC83-D05F9C647F2F}"/>
              </a:ext>
            </a:extLst>
          </p:cNvPr>
          <p:cNvSpPr>
            <a:spLocks noGrp="1"/>
          </p:cNvSpPr>
          <p:nvPr>
            <p:ph type="body" sz="quarter" idx="13"/>
          </p:nvPr>
        </p:nvSpPr>
        <p:spPr>
          <a:xfrm>
            <a:off x="444499" y="1918447"/>
            <a:ext cx="9900772" cy="3406588"/>
          </a:xfrm>
        </p:spPr>
        <p:txBody>
          <a:bodyPr/>
          <a:lstStyle/>
          <a:p>
            <a:pPr marL="0" indent="0">
              <a:buNone/>
            </a:pPr>
            <a:r>
              <a:rPr lang="en-IN" sz="1800" b="1" dirty="0">
                <a:latin typeface="Times New Roman" panose="02020603050405020304" pitchFamily="18" charset="0"/>
                <a:cs typeface="Times New Roman" panose="02020603050405020304" pitchFamily="18" charset="0"/>
              </a:rPr>
              <a:t>Steps for implementations:-</a:t>
            </a:r>
          </a:p>
          <a:p>
            <a:pPr marL="457200" indent="-457200">
              <a:buFont typeface="+mj-lt"/>
              <a:buAutoNum type="arabicPeriod"/>
            </a:pPr>
            <a:r>
              <a:rPr lang="en-US" sz="1800" dirty="0">
                <a:latin typeface="Times New Roman" panose="02020603050405020304" pitchFamily="18" charset="0"/>
                <a:cs typeface="Times New Roman" panose="02020603050405020304" pitchFamily="18" charset="0"/>
              </a:rPr>
              <a:t>Step 1: Import all required libraries</a:t>
            </a:r>
            <a:endParaRPr lang="en-IN" sz="1800"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1800" dirty="0">
                <a:latin typeface="Times New Roman" panose="02020603050405020304" pitchFamily="18" charset="0"/>
                <a:cs typeface="Times New Roman" panose="02020603050405020304" pitchFamily="18" charset="0"/>
              </a:rPr>
              <a:t>Step 2: Start MySQL Server</a:t>
            </a:r>
            <a:endParaRPr lang="en-IN" sz="1800"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1800" dirty="0">
                <a:latin typeface="Times New Roman" panose="02020603050405020304" pitchFamily="18" charset="0"/>
                <a:cs typeface="Times New Roman" panose="02020603050405020304" pitchFamily="18" charset="0"/>
              </a:rPr>
              <a:t>Step 3: </a:t>
            </a:r>
            <a:r>
              <a:rPr lang="en-GB" sz="1800" dirty="0">
                <a:latin typeface="Times New Roman" panose="02020603050405020304" pitchFamily="18" charset="0"/>
                <a:cs typeface="Times New Roman" panose="02020603050405020304" pitchFamily="18" charset="0"/>
              </a:rPr>
              <a:t>Compile the main file to generate a single HTTP link. (like: </a:t>
            </a:r>
            <a:r>
              <a:rPr lang="en-GB" sz="1800" dirty="0">
                <a:solidFill>
                  <a:schemeClr val="bg1">
                    <a:lumMod val="85000"/>
                  </a:schemeClr>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http://127.0.0.1:8000</a:t>
            </a:r>
            <a:r>
              <a:rPr lang="en-GB" sz="1800" dirty="0">
                <a:solidFill>
                  <a:srgbClr val="00559A"/>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a:t>
            </a:r>
            <a:r>
              <a:rPr lang="en-GB" sz="1800" dirty="0">
                <a:latin typeface="Times New Roman" panose="02020603050405020304" pitchFamily="18" charset="0"/>
                <a:cs typeface="Times New Roman" panose="02020603050405020304" pitchFamily="18" charset="0"/>
              </a:rPr>
              <a:t>)</a:t>
            </a:r>
          </a:p>
          <a:p>
            <a:pPr marL="457200" indent="-457200">
              <a:buFont typeface="+mj-lt"/>
              <a:buAutoNum type="arabicPeriod"/>
            </a:pPr>
            <a:r>
              <a:rPr lang="en-GB" sz="1800" dirty="0">
                <a:latin typeface="Times New Roman" panose="02020603050405020304" pitchFamily="18" charset="0"/>
                <a:cs typeface="Times New Roman" panose="02020603050405020304" pitchFamily="18" charset="0"/>
              </a:rPr>
              <a:t>Step 4: By clicking on that link, our project will open, allowing us to predict employee stress levels.</a:t>
            </a:r>
            <a:endParaRPr lang="en-IN" sz="1800" dirty="0">
              <a:latin typeface="Times New Roman" panose="02020603050405020304" pitchFamily="18" charset="0"/>
              <a:cs typeface="Times New Roman" panose="02020603050405020304" pitchFamily="18" charset="0"/>
            </a:endParaRPr>
          </a:p>
          <a:p>
            <a:endParaRPr lang="en-IN" dirty="0"/>
          </a:p>
        </p:txBody>
      </p:sp>
      <p:pic>
        <p:nvPicPr>
          <p:cNvPr id="2" name="Picture Placeholder 32" descr="Head with Gears">
            <a:extLst>
              <a:ext uri="{FF2B5EF4-FFF2-40B4-BE49-F238E27FC236}">
                <a16:creationId xmlns:a16="http://schemas.microsoft.com/office/drawing/2014/main" id="{3E57E7DB-C4FB-4318-3394-3D9C3FE496D7}"/>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rcRect t="63" b="63"/>
          <a:stretch>
            <a:fillRect/>
          </a:stretch>
        </p:blipFill>
        <p:spPr>
          <a:xfrm>
            <a:off x="10195895" y="365880"/>
            <a:ext cx="1259505" cy="1259505"/>
          </a:xfrm>
          <a:prstGeom prst="ellipse">
            <a:avLst/>
          </a:prstGeom>
        </p:spPr>
      </p:pic>
    </p:spTree>
    <p:extLst>
      <p:ext uri="{BB962C8B-B14F-4D97-AF65-F5344CB8AC3E}">
        <p14:creationId xmlns:p14="http://schemas.microsoft.com/office/powerpoint/2010/main" val="2658651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0D8D2-E847-9186-E2F0-98992738971B}"/>
              </a:ext>
            </a:extLst>
          </p:cNvPr>
          <p:cNvSpPr>
            <a:spLocks noGrp="1"/>
          </p:cNvSpPr>
          <p:nvPr>
            <p:ph type="title"/>
          </p:nvPr>
        </p:nvSpPr>
        <p:spPr/>
        <p:txBody>
          <a:bodyPr/>
          <a:lstStyle/>
          <a:p>
            <a:r>
              <a:rPr lang="en-GB" dirty="0"/>
              <a:t>Results:</a:t>
            </a:r>
            <a:endParaRPr lang="en-IN" dirty="0"/>
          </a:p>
        </p:txBody>
      </p:sp>
      <p:sp>
        <p:nvSpPr>
          <p:cNvPr id="6" name="Text Placeholder 5">
            <a:extLst>
              <a:ext uri="{FF2B5EF4-FFF2-40B4-BE49-F238E27FC236}">
                <a16:creationId xmlns:a16="http://schemas.microsoft.com/office/drawing/2014/main" id="{1C7CF8FC-F2B9-E3FA-C0A8-587F6905AD6A}"/>
              </a:ext>
            </a:extLst>
          </p:cNvPr>
          <p:cNvSpPr>
            <a:spLocks noGrp="1"/>
          </p:cNvSpPr>
          <p:nvPr>
            <p:ph type="body" sz="quarter" idx="18"/>
          </p:nvPr>
        </p:nvSpPr>
        <p:spPr>
          <a:xfrm>
            <a:off x="330199" y="5925016"/>
            <a:ext cx="9103361" cy="535531"/>
          </a:xfrm>
        </p:spPr>
        <p:txBody>
          <a:bodyPr/>
          <a:lstStyle/>
          <a:p>
            <a:r>
              <a:rPr lang="en-GB" sz="2000" dirty="0">
                <a:latin typeface="Times New Roman" panose="02020603050405020304" pitchFamily="18" charset="0"/>
                <a:cs typeface="Times New Roman" panose="02020603050405020304" pitchFamily="18" charset="0"/>
              </a:rPr>
              <a:t>The Login page is the entry point for authorized users, where they provide their credentials (username and password) to access the system and its features securely.</a:t>
            </a:r>
            <a:endParaRPr lang="en-IN" sz="20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A5E279D1-950F-DA03-68D6-FB1FAFA9281F}"/>
              </a:ext>
            </a:extLst>
          </p:cNvPr>
          <p:cNvSpPr>
            <a:spLocks noGrp="1"/>
          </p:cNvSpPr>
          <p:nvPr>
            <p:ph type="sldNum" sz="quarter" idx="12"/>
          </p:nvPr>
        </p:nvSpPr>
        <p:spPr/>
        <p:txBody>
          <a:bodyPr/>
          <a:lstStyle/>
          <a:p>
            <a:fld id="{C263D6C4-4840-40CC-AC84-17E24B3B7BDE}" type="slidenum">
              <a:rPr lang="en-US" noProof="0" smtClean="0"/>
              <a:pPr/>
              <a:t>12</a:t>
            </a:fld>
            <a:endParaRPr lang="en-US" noProof="0" dirty="0"/>
          </a:p>
        </p:txBody>
      </p:sp>
      <p:pic>
        <p:nvPicPr>
          <p:cNvPr id="9" name="Picture Placeholder 8">
            <a:extLst>
              <a:ext uri="{FF2B5EF4-FFF2-40B4-BE49-F238E27FC236}">
                <a16:creationId xmlns:a16="http://schemas.microsoft.com/office/drawing/2014/main" id="{214D0DA4-804B-381C-C3C9-3FF69E91099C}"/>
              </a:ext>
            </a:extLst>
          </p:cNvPr>
          <p:cNvPicPr>
            <a:picLocks noGrp="1" noChangeAspect="1"/>
          </p:cNvPicPr>
          <p:nvPr>
            <p:ph type="pic" sz="quarter" idx="19"/>
          </p:nvPr>
        </p:nvPicPr>
        <p:blipFill rotWithShape="1">
          <a:blip r:embed="rId2"/>
          <a:srcRect t="10313" b="4814"/>
          <a:stretch/>
        </p:blipFill>
        <p:spPr>
          <a:xfrm>
            <a:off x="330198" y="1536896"/>
            <a:ext cx="8983125" cy="4269543"/>
          </a:xfrm>
        </p:spPr>
      </p:pic>
    </p:spTree>
    <p:extLst>
      <p:ext uri="{BB962C8B-B14F-4D97-AF65-F5344CB8AC3E}">
        <p14:creationId xmlns:p14="http://schemas.microsoft.com/office/powerpoint/2010/main" val="1277354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5666B1-616A-54FE-3255-009ECAB1FF06}"/>
              </a:ext>
            </a:extLst>
          </p:cNvPr>
          <p:cNvSpPr>
            <a:spLocks noGrp="1"/>
          </p:cNvSpPr>
          <p:nvPr>
            <p:ph type="body" sz="quarter" idx="18"/>
          </p:nvPr>
        </p:nvSpPr>
        <p:spPr>
          <a:xfrm>
            <a:off x="343973" y="6050281"/>
            <a:ext cx="9600127" cy="629918"/>
          </a:xfrm>
        </p:spPr>
        <p:txBody>
          <a:bodyPr/>
          <a:lstStyle/>
          <a:p>
            <a:r>
              <a:rPr lang="en-GB" sz="2000" dirty="0">
                <a:latin typeface="Times New Roman" panose="02020603050405020304" pitchFamily="18" charset="0"/>
                <a:cs typeface="Times New Roman" panose="02020603050405020304" pitchFamily="18" charset="0"/>
              </a:rPr>
              <a:t>The registration page allows users to create new accounts by providing their personal information, enabling them to access the platform's features and services.</a:t>
            </a:r>
            <a:endParaRPr lang="en-IN" sz="2000" dirty="0">
              <a:latin typeface="Times New Roman" panose="02020603050405020304" pitchFamily="18" charset="0"/>
              <a:cs typeface="Times New Roman" panose="02020603050405020304" pitchFamily="18" charset="0"/>
            </a:endParaRPr>
          </a:p>
          <a:p>
            <a:endParaRPr lang="en-IN" sz="2000" dirty="0"/>
          </a:p>
        </p:txBody>
      </p:sp>
      <p:sp>
        <p:nvSpPr>
          <p:cNvPr id="4" name="Slide Number Placeholder 3">
            <a:extLst>
              <a:ext uri="{FF2B5EF4-FFF2-40B4-BE49-F238E27FC236}">
                <a16:creationId xmlns:a16="http://schemas.microsoft.com/office/drawing/2014/main" id="{BDD710EA-5E00-2232-3AA2-DE1634598E5B}"/>
              </a:ext>
            </a:extLst>
          </p:cNvPr>
          <p:cNvSpPr>
            <a:spLocks noGrp="1"/>
          </p:cNvSpPr>
          <p:nvPr>
            <p:ph type="sldNum" sz="quarter" idx="12"/>
          </p:nvPr>
        </p:nvSpPr>
        <p:spPr/>
        <p:txBody>
          <a:bodyPr/>
          <a:lstStyle/>
          <a:p>
            <a:fld id="{C263D6C4-4840-40CC-AC84-17E24B3B7BDE}" type="slidenum">
              <a:rPr lang="en-US" noProof="0" smtClean="0"/>
              <a:pPr/>
              <a:t>13</a:t>
            </a:fld>
            <a:endParaRPr lang="en-US" noProof="0" dirty="0"/>
          </a:p>
        </p:txBody>
      </p:sp>
      <p:pic>
        <p:nvPicPr>
          <p:cNvPr id="6" name="Picture Placeholder 5">
            <a:extLst>
              <a:ext uri="{FF2B5EF4-FFF2-40B4-BE49-F238E27FC236}">
                <a16:creationId xmlns:a16="http://schemas.microsoft.com/office/drawing/2014/main" id="{C74296E5-8800-89D6-EDEC-29969CD56E08}"/>
              </a:ext>
            </a:extLst>
          </p:cNvPr>
          <p:cNvPicPr>
            <a:picLocks noGrp="1" noChangeAspect="1"/>
          </p:cNvPicPr>
          <p:nvPr>
            <p:ph type="pic" sz="quarter" idx="19"/>
          </p:nvPr>
        </p:nvPicPr>
        <p:blipFill rotWithShape="1">
          <a:blip r:embed="rId2"/>
          <a:srcRect t="8922" b="6133"/>
          <a:stretch/>
        </p:blipFill>
        <p:spPr>
          <a:xfrm>
            <a:off x="343973" y="1402080"/>
            <a:ext cx="9402007" cy="4492377"/>
          </a:xfrm>
          <a:prstGeom prst="rect">
            <a:avLst/>
          </a:prstGeom>
        </p:spPr>
      </p:pic>
    </p:spTree>
    <p:extLst>
      <p:ext uri="{BB962C8B-B14F-4D97-AF65-F5344CB8AC3E}">
        <p14:creationId xmlns:p14="http://schemas.microsoft.com/office/powerpoint/2010/main" val="1951752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ABA6B95-027B-5F55-53AA-F776F470F902}"/>
              </a:ext>
            </a:extLst>
          </p:cNvPr>
          <p:cNvSpPr>
            <a:spLocks noGrp="1"/>
          </p:cNvSpPr>
          <p:nvPr>
            <p:ph type="sldNum" sz="quarter" idx="12"/>
          </p:nvPr>
        </p:nvSpPr>
        <p:spPr/>
        <p:txBody>
          <a:bodyPr/>
          <a:lstStyle/>
          <a:p>
            <a:fld id="{C263D6C4-4840-40CC-AC84-17E24B3B7BDE}" type="slidenum">
              <a:rPr lang="en-US" noProof="0" smtClean="0"/>
              <a:pPr/>
              <a:t>14</a:t>
            </a:fld>
            <a:endParaRPr lang="en-US" noProof="0" dirty="0"/>
          </a:p>
        </p:txBody>
      </p:sp>
      <p:pic>
        <p:nvPicPr>
          <p:cNvPr id="7" name="Picture Placeholder 6">
            <a:extLst>
              <a:ext uri="{FF2B5EF4-FFF2-40B4-BE49-F238E27FC236}">
                <a16:creationId xmlns:a16="http://schemas.microsoft.com/office/drawing/2014/main" id="{013D7F81-1657-C5CF-38EE-2E3D8DB78593}"/>
              </a:ext>
            </a:extLst>
          </p:cNvPr>
          <p:cNvPicPr>
            <a:picLocks noGrp="1" noChangeAspect="1"/>
          </p:cNvPicPr>
          <p:nvPr>
            <p:ph type="pic" sz="quarter" idx="19"/>
          </p:nvPr>
        </p:nvPicPr>
        <p:blipFill rotWithShape="1">
          <a:blip r:embed="rId2"/>
          <a:srcRect t="10040" b="3271"/>
          <a:stretch/>
        </p:blipFill>
        <p:spPr>
          <a:xfrm>
            <a:off x="444500" y="1437294"/>
            <a:ext cx="9634220" cy="4699346"/>
          </a:xfrm>
        </p:spPr>
      </p:pic>
      <p:sp>
        <p:nvSpPr>
          <p:cNvPr id="8" name="Title 1">
            <a:extLst>
              <a:ext uri="{FF2B5EF4-FFF2-40B4-BE49-F238E27FC236}">
                <a16:creationId xmlns:a16="http://schemas.microsoft.com/office/drawing/2014/main" id="{BF92DB1D-55A6-341A-AED5-A469F401370C}"/>
              </a:ext>
            </a:extLst>
          </p:cNvPr>
          <p:cNvSpPr>
            <a:spLocks noGrp="1"/>
          </p:cNvSpPr>
          <p:nvPr>
            <p:ph type="body" sz="quarter" idx="18"/>
          </p:nvPr>
        </p:nvSpPr>
        <p:spPr>
          <a:xfrm>
            <a:off x="444500" y="6315075"/>
            <a:ext cx="9499600" cy="388302"/>
          </a:xfrm>
        </p:spPr>
        <p:txBody>
          <a:bodyPr/>
          <a:lstStyle/>
          <a:p>
            <a:r>
              <a:rPr lang="en-GB" sz="2000" dirty="0">
                <a:latin typeface="Times New Roman" panose="02020603050405020304" pitchFamily="18" charset="0"/>
                <a:cs typeface="Times New Roman" panose="02020603050405020304" pitchFamily="18" charset="0"/>
              </a:rPr>
              <a:t>We have to enter data to predict the employee stress in remote user module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0115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297535-CD7F-C3F4-A37F-EEA5330C8AB7}"/>
              </a:ext>
            </a:extLst>
          </p:cNvPr>
          <p:cNvSpPr>
            <a:spLocks noGrp="1"/>
          </p:cNvSpPr>
          <p:nvPr>
            <p:ph type="body" sz="quarter" idx="18"/>
          </p:nvPr>
        </p:nvSpPr>
        <p:spPr>
          <a:xfrm>
            <a:off x="542094" y="6157594"/>
            <a:ext cx="9402006" cy="365126"/>
          </a:xfrm>
        </p:spPr>
        <p:txBody>
          <a:bodyPr/>
          <a:lstStyle/>
          <a:p>
            <a:r>
              <a:rPr lang="en-GB" sz="2000" dirty="0">
                <a:latin typeface="Times New Roman" panose="02020603050405020304" pitchFamily="18" charset="0"/>
                <a:cs typeface="Times New Roman" panose="02020603050405020304" pitchFamily="18" charset="0"/>
              </a:rPr>
              <a:t>We can also view our Profile in Remote User</a:t>
            </a:r>
            <a:endParaRPr lang="en-IN" sz="20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12E53F8-EF21-1145-B087-26F2B77426F2}"/>
              </a:ext>
            </a:extLst>
          </p:cNvPr>
          <p:cNvSpPr>
            <a:spLocks noGrp="1"/>
          </p:cNvSpPr>
          <p:nvPr>
            <p:ph type="sldNum" sz="quarter" idx="12"/>
          </p:nvPr>
        </p:nvSpPr>
        <p:spPr/>
        <p:txBody>
          <a:bodyPr/>
          <a:lstStyle/>
          <a:p>
            <a:fld id="{C263D6C4-4840-40CC-AC84-17E24B3B7BDE}" type="slidenum">
              <a:rPr lang="en-US" noProof="0" smtClean="0"/>
              <a:pPr/>
              <a:t>15</a:t>
            </a:fld>
            <a:endParaRPr lang="en-US" noProof="0" dirty="0"/>
          </a:p>
        </p:txBody>
      </p:sp>
      <p:pic>
        <p:nvPicPr>
          <p:cNvPr id="7" name="Picture Placeholder 6">
            <a:extLst>
              <a:ext uri="{FF2B5EF4-FFF2-40B4-BE49-F238E27FC236}">
                <a16:creationId xmlns:a16="http://schemas.microsoft.com/office/drawing/2014/main" id="{7CCB6D4E-2ED7-82C2-D6A1-886293682356}"/>
              </a:ext>
            </a:extLst>
          </p:cNvPr>
          <p:cNvPicPr>
            <a:picLocks noGrp="1" noChangeAspect="1"/>
          </p:cNvPicPr>
          <p:nvPr>
            <p:ph type="pic" sz="quarter" idx="19"/>
          </p:nvPr>
        </p:nvPicPr>
        <p:blipFill rotWithShape="1">
          <a:blip r:embed="rId2"/>
          <a:srcRect t="10261" b="5544"/>
          <a:stretch/>
        </p:blipFill>
        <p:spPr>
          <a:xfrm>
            <a:off x="542094" y="1444009"/>
            <a:ext cx="9770306" cy="4628681"/>
          </a:xfrm>
        </p:spPr>
      </p:pic>
    </p:spTree>
    <p:extLst>
      <p:ext uri="{BB962C8B-B14F-4D97-AF65-F5344CB8AC3E}">
        <p14:creationId xmlns:p14="http://schemas.microsoft.com/office/powerpoint/2010/main" val="26443877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2E5D3-6A64-E566-B344-FDD2AF0653E2}"/>
              </a:ext>
            </a:extLst>
          </p:cNvPr>
          <p:cNvSpPr>
            <a:spLocks noGrp="1"/>
          </p:cNvSpPr>
          <p:nvPr>
            <p:ph type="title"/>
          </p:nvPr>
        </p:nvSpPr>
        <p:spPr/>
        <p:txBody>
          <a:bodyPr/>
          <a:lstStyle/>
          <a:p>
            <a:r>
              <a:rPr lang="en-GB" dirty="0"/>
              <a:t>Service Provider:</a:t>
            </a:r>
            <a:endParaRPr lang="en-IN" dirty="0"/>
          </a:p>
        </p:txBody>
      </p:sp>
      <p:sp>
        <p:nvSpPr>
          <p:cNvPr id="3" name="Text Placeholder 2">
            <a:extLst>
              <a:ext uri="{FF2B5EF4-FFF2-40B4-BE49-F238E27FC236}">
                <a16:creationId xmlns:a16="http://schemas.microsoft.com/office/drawing/2014/main" id="{B70DAF87-0C98-3205-EA32-7F2FA36CF935}"/>
              </a:ext>
            </a:extLst>
          </p:cNvPr>
          <p:cNvSpPr>
            <a:spLocks noGrp="1"/>
          </p:cNvSpPr>
          <p:nvPr>
            <p:ph type="body" sz="quarter" idx="18"/>
          </p:nvPr>
        </p:nvSpPr>
        <p:spPr>
          <a:xfrm>
            <a:off x="542094" y="5956707"/>
            <a:ext cx="9402006" cy="535532"/>
          </a:xfrm>
        </p:spPr>
        <p:txBody>
          <a:bodyPr/>
          <a:lstStyle/>
          <a:p>
            <a:r>
              <a:rPr lang="en-GB" sz="1400" dirty="0">
                <a:latin typeface="Times New Roman" panose="02020603050405020304" pitchFamily="18" charset="0"/>
                <a:cs typeface="Times New Roman" panose="02020603050405020304" pitchFamily="18" charset="0"/>
              </a:rPr>
              <a:t>The Login page is the entry point for Service Provider, where they provide their credentials (username and password) to access the system and its features securely.</a:t>
            </a:r>
            <a:endParaRPr lang="en-IN" sz="1400" dirty="0">
              <a:latin typeface="Times New Roman" panose="02020603050405020304" pitchFamily="18" charset="0"/>
              <a:cs typeface="Times New Roman" panose="02020603050405020304" pitchFamily="18" charset="0"/>
            </a:endParaRPr>
          </a:p>
          <a:p>
            <a:endParaRPr lang="en-IN" dirty="0"/>
          </a:p>
        </p:txBody>
      </p:sp>
      <p:sp>
        <p:nvSpPr>
          <p:cNvPr id="4" name="Slide Number Placeholder 3">
            <a:extLst>
              <a:ext uri="{FF2B5EF4-FFF2-40B4-BE49-F238E27FC236}">
                <a16:creationId xmlns:a16="http://schemas.microsoft.com/office/drawing/2014/main" id="{4F7310DA-F808-0F9A-F021-A050CD76A5C9}"/>
              </a:ext>
            </a:extLst>
          </p:cNvPr>
          <p:cNvSpPr>
            <a:spLocks noGrp="1"/>
          </p:cNvSpPr>
          <p:nvPr>
            <p:ph type="sldNum" sz="quarter" idx="12"/>
          </p:nvPr>
        </p:nvSpPr>
        <p:spPr/>
        <p:txBody>
          <a:bodyPr/>
          <a:lstStyle/>
          <a:p>
            <a:fld id="{C263D6C4-4840-40CC-AC84-17E24B3B7BDE}" type="slidenum">
              <a:rPr lang="en-US" noProof="0" smtClean="0"/>
              <a:pPr/>
              <a:t>16</a:t>
            </a:fld>
            <a:endParaRPr lang="en-US" noProof="0" dirty="0"/>
          </a:p>
        </p:txBody>
      </p:sp>
      <p:pic>
        <p:nvPicPr>
          <p:cNvPr id="7" name="Picture Placeholder 6">
            <a:extLst>
              <a:ext uri="{FF2B5EF4-FFF2-40B4-BE49-F238E27FC236}">
                <a16:creationId xmlns:a16="http://schemas.microsoft.com/office/drawing/2014/main" id="{1C03C2B9-B402-1177-9344-30DEBCBD6685}"/>
              </a:ext>
            </a:extLst>
          </p:cNvPr>
          <p:cNvPicPr>
            <a:picLocks noGrp="1" noChangeAspect="1"/>
          </p:cNvPicPr>
          <p:nvPr>
            <p:ph type="pic" sz="quarter" idx="19"/>
          </p:nvPr>
        </p:nvPicPr>
        <p:blipFill rotWithShape="1">
          <a:blip r:embed="rId2"/>
          <a:srcRect t="13593" b="6210"/>
          <a:stretch/>
        </p:blipFill>
        <p:spPr>
          <a:xfrm>
            <a:off x="527725" y="1524748"/>
            <a:ext cx="9396331" cy="4240093"/>
          </a:xfrm>
        </p:spPr>
      </p:pic>
    </p:spTree>
    <p:extLst>
      <p:ext uri="{BB962C8B-B14F-4D97-AF65-F5344CB8AC3E}">
        <p14:creationId xmlns:p14="http://schemas.microsoft.com/office/powerpoint/2010/main" val="39915091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48BA0-6238-D826-5336-480829D9C113}"/>
              </a:ext>
            </a:extLst>
          </p:cNvPr>
          <p:cNvSpPr>
            <a:spLocks noGrp="1"/>
          </p:cNvSpPr>
          <p:nvPr>
            <p:ph type="title"/>
          </p:nvPr>
        </p:nvSpPr>
        <p:spPr>
          <a:xfrm>
            <a:off x="444500" y="706118"/>
            <a:ext cx="11214100" cy="365125"/>
          </a:xfrm>
        </p:spPr>
        <p:txBody>
          <a:bodyPr/>
          <a:lstStyle/>
          <a:p>
            <a:r>
              <a:rPr lang="en-GB" sz="2000" dirty="0"/>
              <a:t>Browse and Train &amp; Test Data Sets:</a:t>
            </a:r>
            <a:endParaRPr lang="en-IN" sz="2000" dirty="0"/>
          </a:p>
        </p:txBody>
      </p:sp>
      <p:sp>
        <p:nvSpPr>
          <p:cNvPr id="3" name="Text Placeholder 2">
            <a:extLst>
              <a:ext uri="{FF2B5EF4-FFF2-40B4-BE49-F238E27FC236}">
                <a16:creationId xmlns:a16="http://schemas.microsoft.com/office/drawing/2014/main" id="{F7BEA5B0-CFB4-A88E-C09E-656BB512DB4B}"/>
              </a:ext>
            </a:extLst>
          </p:cNvPr>
          <p:cNvSpPr>
            <a:spLocks noGrp="1"/>
          </p:cNvSpPr>
          <p:nvPr>
            <p:ph type="body" sz="quarter" idx="18"/>
          </p:nvPr>
        </p:nvSpPr>
        <p:spPr>
          <a:xfrm>
            <a:off x="542094" y="5933440"/>
            <a:ext cx="9402006" cy="528319"/>
          </a:xfrm>
        </p:spPr>
        <p:txBody>
          <a:bodyPr/>
          <a:lstStyle/>
          <a:p>
            <a:r>
              <a:rPr lang="en-GB" dirty="0"/>
              <a:t>Admin can see the accuracy of the algorithm which we have used in this project.</a:t>
            </a:r>
            <a:endParaRPr lang="en-IN" dirty="0"/>
          </a:p>
        </p:txBody>
      </p:sp>
      <p:sp>
        <p:nvSpPr>
          <p:cNvPr id="4" name="Slide Number Placeholder 3">
            <a:extLst>
              <a:ext uri="{FF2B5EF4-FFF2-40B4-BE49-F238E27FC236}">
                <a16:creationId xmlns:a16="http://schemas.microsoft.com/office/drawing/2014/main" id="{2239CD82-676A-9DCB-4BBA-9B05EA106D04}"/>
              </a:ext>
            </a:extLst>
          </p:cNvPr>
          <p:cNvSpPr>
            <a:spLocks noGrp="1"/>
          </p:cNvSpPr>
          <p:nvPr>
            <p:ph type="sldNum" sz="quarter" idx="12"/>
          </p:nvPr>
        </p:nvSpPr>
        <p:spPr/>
        <p:txBody>
          <a:bodyPr/>
          <a:lstStyle/>
          <a:p>
            <a:fld id="{C263D6C4-4840-40CC-AC84-17E24B3B7BDE}" type="slidenum">
              <a:rPr lang="en-US" noProof="0" smtClean="0"/>
              <a:pPr/>
              <a:t>17</a:t>
            </a:fld>
            <a:endParaRPr lang="en-US" noProof="0" dirty="0"/>
          </a:p>
        </p:txBody>
      </p:sp>
      <p:pic>
        <p:nvPicPr>
          <p:cNvPr id="13" name="Picture Placeholder 12">
            <a:extLst>
              <a:ext uri="{FF2B5EF4-FFF2-40B4-BE49-F238E27FC236}">
                <a16:creationId xmlns:a16="http://schemas.microsoft.com/office/drawing/2014/main" id="{478BD866-8B3F-676C-87B0-4C04E96F2BC0}"/>
              </a:ext>
            </a:extLst>
          </p:cNvPr>
          <p:cNvPicPr>
            <a:picLocks noGrp="1" noChangeAspect="1"/>
          </p:cNvPicPr>
          <p:nvPr>
            <p:ph type="pic" sz="quarter" idx="19"/>
          </p:nvPr>
        </p:nvPicPr>
        <p:blipFill rotWithShape="1">
          <a:blip r:embed="rId2"/>
          <a:srcRect t="10186" b="7913"/>
          <a:stretch/>
        </p:blipFill>
        <p:spPr>
          <a:xfrm>
            <a:off x="444500" y="1402081"/>
            <a:ext cx="9480220" cy="4368800"/>
          </a:xfrm>
        </p:spPr>
      </p:pic>
    </p:spTree>
    <p:extLst>
      <p:ext uri="{BB962C8B-B14F-4D97-AF65-F5344CB8AC3E}">
        <p14:creationId xmlns:p14="http://schemas.microsoft.com/office/powerpoint/2010/main" val="21748252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E4E67-E029-F73A-8E53-50E41A413616}"/>
              </a:ext>
            </a:extLst>
          </p:cNvPr>
          <p:cNvSpPr>
            <a:spLocks noGrp="1"/>
          </p:cNvSpPr>
          <p:nvPr>
            <p:ph type="title"/>
          </p:nvPr>
        </p:nvSpPr>
        <p:spPr>
          <a:xfrm>
            <a:off x="444500" y="542925"/>
            <a:ext cx="11214100" cy="369332"/>
          </a:xfrm>
        </p:spPr>
        <p:txBody>
          <a:bodyPr/>
          <a:lstStyle/>
          <a:p>
            <a:r>
              <a:rPr lang="en-GB" sz="2000" dirty="0">
                <a:latin typeface="Times New Roman" panose="02020603050405020304" pitchFamily="18" charset="0"/>
                <a:cs typeface="Times New Roman" panose="02020603050405020304" pitchFamily="18" charset="0"/>
              </a:rPr>
              <a:t>View Trained and Tested Accuracy in Pie Chart</a:t>
            </a:r>
            <a:endParaRPr lang="en-IN" sz="2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1CCFC7AC-AD17-44A0-E3C8-083B098C1468}"/>
              </a:ext>
            </a:extLst>
          </p:cNvPr>
          <p:cNvSpPr>
            <a:spLocks noGrp="1"/>
          </p:cNvSpPr>
          <p:nvPr>
            <p:ph type="body" sz="quarter" idx="18"/>
          </p:nvPr>
        </p:nvSpPr>
        <p:spPr>
          <a:xfrm>
            <a:off x="542094" y="5937813"/>
            <a:ext cx="9402006" cy="509286"/>
          </a:xfrm>
        </p:spPr>
        <p:txBody>
          <a:bodyPr/>
          <a:lstStyle/>
          <a:p>
            <a:r>
              <a:rPr lang="en-GB" sz="2000" dirty="0">
                <a:latin typeface="Times New Roman" panose="02020603050405020304" pitchFamily="18" charset="0"/>
                <a:cs typeface="Times New Roman" panose="02020603050405020304" pitchFamily="18" charset="0"/>
              </a:rPr>
              <a:t>Admin can see the accuracy of the algorithm which we have used in this project in pie chart.</a:t>
            </a:r>
            <a:endParaRPr lang="en-IN" sz="1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4CCAD9F-9818-8B66-D6BA-87ABC7DB289B}"/>
              </a:ext>
            </a:extLst>
          </p:cNvPr>
          <p:cNvSpPr>
            <a:spLocks noGrp="1"/>
          </p:cNvSpPr>
          <p:nvPr>
            <p:ph type="sldNum" sz="quarter" idx="12"/>
          </p:nvPr>
        </p:nvSpPr>
        <p:spPr/>
        <p:txBody>
          <a:bodyPr/>
          <a:lstStyle/>
          <a:p>
            <a:fld id="{C263D6C4-4840-40CC-AC84-17E24B3B7BDE}" type="slidenum">
              <a:rPr lang="en-US" noProof="0" smtClean="0"/>
              <a:pPr/>
              <a:t>18</a:t>
            </a:fld>
            <a:endParaRPr lang="en-US" noProof="0" dirty="0"/>
          </a:p>
        </p:txBody>
      </p:sp>
      <p:pic>
        <p:nvPicPr>
          <p:cNvPr id="7" name="Picture Placeholder 6">
            <a:extLst>
              <a:ext uri="{FF2B5EF4-FFF2-40B4-BE49-F238E27FC236}">
                <a16:creationId xmlns:a16="http://schemas.microsoft.com/office/drawing/2014/main" id="{1E4D677D-A157-AE36-1729-D3799267FE41}"/>
              </a:ext>
            </a:extLst>
          </p:cNvPr>
          <p:cNvPicPr>
            <a:picLocks noGrp="1" noChangeAspect="1"/>
          </p:cNvPicPr>
          <p:nvPr>
            <p:ph type="pic" sz="quarter" idx="19"/>
          </p:nvPr>
        </p:nvPicPr>
        <p:blipFill rotWithShape="1">
          <a:blip r:embed="rId2"/>
          <a:srcRect t="21508" b="4913"/>
          <a:stretch/>
        </p:blipFill>
        <p:spPr>
          <a:xfrm>
            <a:off x="444500" y="1647504"/>
            <a:ext cx="9899504" cy="4098523"/>
          </a:xfrm>
        </p:spPr>
      </p:pic>
    </p:spTree>
    <p:extLst>
      <p:ext uri="{BB962C8B-B14F-4D97-AF65-F5344CB8AC3E}">
        <p14:creationId xmlns:p14="http://schemas.microsoft.com/office/powerpoint/2010/main" val="8476507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8A3B7-F2B8-4588-EDD3-0D1F2C8E12D1}"/>
              </a:ext>
            </a:extLst>
          </p:cNvPr>
          <p:cNvSpPr>
            <a:spLocks noGrp="1"/>
          </p:cNvSpPr>
          <p:nvPr>
            <p:ph type="title"/>
          </p:nvPr>
        </p:nvSpPr>
        <p:spPr>
          <a:xfrm>
            <a:off x="444500" y="542925"/>
            <a:ext cx="11214100" cy="369332"/>
          </a:xfrm>
        </p:spPr>
        <p:txBody>
          <a:bodyPr/>
          <a:lstStyle/>
          <a:p>
            <a:r>
              <a:rPr lang="en-GB" sz="2000" dirty="0">
                <a:latin typeface="Times New Roman" panose="02020603050405020304" pitchFamily="18" charset="0"/>
                <a:cs typeface="Times New Roman" panose="02020603050405020304" pitchFamily="18" charset="0"/>
              </a:rPr>
              <a:t>FIND EMPLOYEE STRESS PREDICTION TYPE RATIO</a:t>
            </a:r>
            <a:endParaRPr lang="en-IN" sz="2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E13CB1F-7AD6-BDF9-0A2C-9A8DA540E80A}"/>
              </a:ext>
            </a:extLst>
          </p:cNvPr>
          <p:cNvSpPr>
            <a:spLocks noGrp="1"/>
          </p:cNvSpPr>
          <p:nvPr>
            <p:ph type="body" sz="quarter" idx="18"/>
          </p:nvPr>
        </p:nvSpPr>
        <p:spPr>
          <a:xfrm>
            <a:off x="444500" y="5779543"/>
            <a:ext cx="9402006" cy="535531"/>
          </a:xfrm>
        </p:spPr>
        <p:txBody>
          <a:bodyPr/>
          <a:lstStyle/>
          <a:p>
            <a:r>
              <a:rPr lang="en-GB" dirty="0"/>
              <a:t>Admin can Find Employee Stress Prediction Type Ratio in Service Provider</a:t>
            </a:r>
            <a:endParaRPr lang="en-IN" dirty="0"/>
          </a:p>
        </p:txBody>
      </p:sp>
      <p:sp>
        <p:nvSpPr>
          <p:cNvPr id="4" name="Slide Number Placeholder 3">
            <a:extLst>
              <a:ext uri="{FF2B5EF4-FFF2-40B4-BE49-F238E27FC236}">
                <a16:creationId xmlns:a16="http://schemas.microsoft.com/office/drawing/2014/main" id="{2B4066D5-1F71-268E-A7BD-6D309BA23162}"/>
              </a:ext>
            </a:extLst>
          </p:cNvPr>
          <p:cNvSpPr>
            <a:spLocks noGrp="1"/>
          </p:cNvSpPr>
          <p:nvPr>
            <p:ph type="sldNum" sz="quarter" idx="12"/>
          </p:nvPr>
        </p:nvSpPr>
        <p:spPr/>
        <p:txBody>
          <a:bodyPr/>
          <a:lstStyle/>
          <a:p>
            <a:fld id="{C263D6C4-4840-40CC-AC84-17E24B3B7BDE}" type="slidenum">
              <a:rPr lang="en-US" noProof="0" smtClean="0"/>
              <a:pPr/>
              <a:t>19</a:t>
            </a:fld>
            <a:endParaRPr lang="en-US" noProof="0" dirty="0"/>
          </a:p>
        </p:txBody>
      </p:sp>
      <p:pic>
        <p:nvPicPr>
          <p:cNvPr id="7" name="Picture Placeholder 6">
            <a:extLst>
              <a:ext uri="{FF2B5EF4-FFF2-40B4-BE49-F238E27FC236}">
                <a16:creationId xmlns:a16="http://schemas.microsoft.com/office/drawing/2014/main" id="{E8097B0F-FF79-F06C-47EC-FB63FCF5FA7A}"/>
              </a:ext>
            </a:extLst>
          </p:cNvPr>
          <p:cNvPicPr>
            <a:picLocks noGrp="1" noChangeAspect="1"/>
          </p:cNvPicPr>
          <p:nvPr>
            <p:ph type="pic" sz="quarter" idx="19"/>
          </p:nvPr>
        </p:nvPicPr>
        <p:blipFill rotWithShape="1">
          <a:blip r:embed="rId2"/>
          <a:srcRect t="11373" b="5986"/>
          <a:stretch/>
        </p:blipFill>
        <p:spPr>
          <a:xfrm>
            <a:off x="444500" y="1424558"/>
            <a:ext cx="8686802" cy="4039362"/>
          </a:xfrm>
        </p:spPr>
      </p:pic>
    </p:spTree>
    <p:extLst>
      <p:ext uri="{BB962C8B-B14F-4D97-AF65-F5344CB8AC3E}">
        <p14:creationId xmlns:p14="http://schemas.microsoft.com/office/powerpoint/2010/main" val="2894346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2</a:t>
            </a:fld>
            <a:endParaRPr lang="en-US" dirty="0"/>
          </a:p>
        </p:txBody>
      </p:sp>
      <p:sp>
        <p:nvSpPr>
          <p:cNvPr id="5" name="Text Placeholder 4">
            <a:extLst>
              <a:ext uri="{FF2B5EF4-FFF2-40B4-BE49-F238E27FC236}">
                <a16:creationId xmlns:a16="http://schemas.microsoft.com/office/drawing/2014/main" id="{0A95F4DE-39B7-4CE2-BC1E-8B8AE662A895}"/>
              </a:ext>
            </a:extLst>
          </p:cNvPr>
          <p:cNvSpPr>
            <a:spLocks noGrp="1"/>
          </p:cNvSpPr>
          <p:nvPr>
            <p:ph type="body" sz="quarter" idx="13"/>
          </p:nvPr>
        </p:nvSpPr>
        <p:spPr>
          <a:xfrm>
            <a:off x="775855" y="1819563"/>
            <a:ext cx="10631054" cy="4747491"/>
          </a:xfrm>
        </p:spPr>
        <p:txBody>
          <a:bodyPr/>
          <a:lstStyle/>
          <a:p>
            <a:pPr marL="0" indent="0" algn="ctr">
              <a:buNone/>
            </a:pPr>
            <a:br>
              <a:rPr lang="en-US" sz="1600" dirty="0">
                <a:solidFill>
                  <a:schemeClr val="accent2">
                    <a:lumMod val="60000"/>
                    <a:lumOff val="40000"/>
                  </a:schemeClr>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br>
            <a:r>
              <a:rPr lang="en-US" sz="24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t>Submitted  to</a:t>
            </a:r>
            <a:br>
              <a:rPr lang="en-US" sz="24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br>
            <a:br>
              <a:rPr lang="en-US" sz="24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br>
            <a:r>
              <a:rPr lang="en-US" sz="24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t>Guide : </a:t>
            </a:r>
            <a:r>
              <a:rPr lang="en-IN" sz="2400" b="1" dirty="0" err="1"/>
              <a:t>Mr.CH.V.V.NARASIMHA</a:t>
            </a:r>
            <a:r>
              <a:rPr lang="en-IN" sz="2400" b="1" dirty="0"/>
              <a:t> RAJU </a:t>
            </a:r>
          </a:p>
          <a:p>
            <a:pPr marL="0" indent="0" algn="ctr">
              <a:buNone/>
            </a:pPr>
            <a:r>
              <a:rPr lang="en-IN" sz="1800" dirty="0"/>
              <a:t>Assistant professor</a:t>
            </a:r>
            <a:br>
              <a:rPr lang="en-US" altLang="en-IN" sz="2400" b="1" dirty="0">
                <a:latin typeface="Times New Roman" panose="02020603050405020304" pitchFamily="18" charset="0"/>
                <a:cs typeface="Times New Roman" panose="02020603050405020304" pitchFamily="18" charset="0"/>
                <a:sym typeface="+mn-ea"/>
              </a:rPr>
            </a:br>
            <a:br>
              <a:rPr lang="en-US" altLang="en-IN" sz="2400" b="1" dirty="0">
                <a:latin typeface="Times New Roman" panose="02020603050405020304" pitchFamily="18" charset="0"/>
                <a:cs typeface="Times New Roman" panose="02020603050405020304" pitchFamily="18" charset="0"/>
                <a:sym typeface="+mn-ea"/>
              </a:rPr>
            </a:br>
            <a:r>
              <a:rPr lang="en-US" sz="2000"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t>Department </a:t>
            </a:r>
            <a:br>
              <a:rPr lang="en-US" sz="2000"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br>
            <a:r>
              <a:rPr lang="en-US" sz="2000"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t>Of</a:t>
            </a:r>
            <a:br>
              <a:rPr lang="en-US" sz="24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br>
            <a:r>
              <a:rPr lang="en-US" sz="24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t> </a:t>
            </a:r>
            <a:r>
              <a:rPr lang="en-IN" sz="2000" dirty="0"/>
              <a:t>INFORMATION TECHNOLOGY</a:t>
            </a:r>
            <a:br>
              <a:rPr lang="en-US" sz="24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br>
            <a:br>
              <a:rPr lang="en-US" sz="24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br>
            <a:r>
              <a:rPr lang="en-US" sz="24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rPr>
              <a:t>Project </a:t>
            </a:r>
            <a:r>
              <a:rPr lang="es-ES" sz="2400" b="1" dirty="0">
                <a:latin typeface="Times New Roman" panose="02020603050405020304" pitchFamily="18" charset="0"/>
                <a:cs typeface="Times New Roman" panose="02020603050405020304" pitchFamily="18" charset="0"/>
              </a:rPr>
              <a:t>Batch - 1 </a:t>
            </a:r>
          </a:p>
          <a:p>
            <a:pPr marL="0" indent="0" algn="ctr">
              <a:buNone/>
            </a:pPr>
            <a:r>
              <a:rPr lang="es-ES" dirty="0"/>
              <a:t>V. ABHINAV SAI :</a:t>
            </a:r>
            <a:r>
              <a:rPr lang="es-ES"/>
              <a:t>207Y1A1201 </a:t>
            </a:r>
            <a:endParaRPr lang="es-ES" dirty="0"/>
          </a:p>
        </p:txBody>
      </p:sp>
      <p:pic>
        <p:nvPicPr>
          <p:cNvPr id="7" name="Picture 6">
            <a:extLst>
              <a:ext uri="{FF2B5EF4-FFF2-40B4-BE49-F238E27FC236}">
                <a16:creationId xmlns:a16="http://schemas.microsoft.com/office/drawing/2014/main" id="{D99500D6-A135-620F-9668-17D5CDAA97FA}"/>
              </a:ext>
            </a:extLst>
          </p:cNvPr>
          <p:cNvPicPr/>
          <p:nvPr/>
        </p:nvPicPr>
        <p:blipFill>
          <a:blip r:embed="rId2"/>
          <a:stretch>
            <a:fillRect/>
          </a:stretch>
        </p:blipFill>
        <p:spPr>
          <a:xfrm>
            <a:off x="0" y="0"/>
            <a:ext cx="12192000" cy="1523999"/>
          </a:xfrm>
          <a:prstGeom prst="rect">
            <a:avLst/>
          </a:prstGeom>
        </p:spPr>
      </p:pic>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E5D4F-5003-9A15-9D61-49280C7A174B}"/>
              </a:ext>
            </a:extLst>
          </p:cNvPr>
          <p:cNvSpPr>
            <a:spLocks noGrp="1"/>
          </p:cNvSpPr>
          <p:nvPr>
            <p:ph type="title"/>
          </p:nvPr>
        </p:nvSpPr>
        <p:spPr>
          <a:xfrm>
            <a:off x="335280" y="542925"/>
            <a:ext cx="9987280" cy="369332"/>
          </a:xfrm>
        </p:spPr>
        <p:txBody>
          <a:bodyPr/>
          <a:lstStyle/>
          <a:p>
            <a:r>
              <a:rPr lang="en-GB" sz="2000" dirty="0">
                <a:latin typeface="Times New Roman" panose="02020603050405020304" pitchFamily="18" charset="0"/>
                <a:cs typeface="Times New Roman" panose="02020603050405020304" pitchFamily="18" charset="0"/>
              </a:rPr>
              <a:t>View Employee Stress Prediction Type Ratio Line Chart</a:t>
            </a:r>
            <a:endParaRPr lang="en-IN" sz="2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20E35143-FBAF-28AA-F732-83B03C2A4F9A}"/>
              </a:ext>
            </a:extLst>
          </p:cNvPr>
          <p:cNvSpPr>
            <a:spLocks noGrp="1"/>
          </p:cNvSpPr>
          <p:nvPr>
            <p:ph type="body" sz="quarter" idx="18"/>
          </p:nvPr>
        </p:nvSpPr>
        <p:spPr>
          <a:xfrm>
            <a:off x="542094" y="5400674"/>
            <a:ext cx="9402006" cy="695325"/>
          </a:xfrm>
        </p:spPr>
        <p:txBody>
          <a:bodyPr/>
          <a:lstStyle/>
          <a:p>
            <a:r>
              <a:rPr lang="en-GB" dirty="0"/>
              <a:t>Admin can see the accuracy of the Employee Stress Prediction which we have used in this project in line chart.</a:t>
            </a:r>
            <a:endParaRPr lang="en-IN" dirty="0"/>
          </a:p>
        </p:txBody>
      </p:sp>
      <p:sp>
        <p:nvSpPr>
          <p:cNvPr id="4" name="Slide Number Placeholder 3">
            <a:extLst>
              <a:ext uri="{FF2B5EF4-FFF2-40B4-BE49-F238E27FC236}">
                <a16:creationId xmlns:a16="http://schemas.microsoft.com/office/drawing/2014/main" id="{BF731E7E-EE4A-4583-F0D7-A28C7CDC0DE9}"/>
              </a:ext>
            </a:extLst>
          </p:cNvPr>
          <p:cNvSpPr>
            <a:spLocks noGrp="1"/>
          </p:cNvSpPr>
          <p:nvPr>
            <p:ph type="sldNum" sz="quarter" idx="12"/>
          </p:nvPr>
        </p:nvSpPr>
        <p:spPr/>
        <p:txBody>
          <a:bodyPr/>
          <a:lstStyle/>
          <a:p>
            <a:fld id="{C263D6C4-4840-40CC-AC84-17E24B3B7BDE}" type="slidenum">
              <a:rPr lang="en-US" noProof="0" smtClean="0"/>
              <a:pPr/>
              <a:t>20</a:t>
            </a:fld>
            <a:endParaRPr lang="en-US" noProof="0" dirty="0"/>
          </a:p>
        </p:txBody>
      </p:sp>
      <p:pic>
        <p:nvPicPr>
          <p:cNvPr id="7" name="Picture Placeholder 6">
            <a:extLst>
              <a:ext uri="{FF2B5EF4-FFF2-40B4-BE49-F238E27FC236}">
                <a16:creationId xmlns:a16="http://schemas.microsoft.com/office/drawing/2014/main" id="{0581C89B-9F25-263F-1F98-230070165EBB}"/>
              </a:ext>
            </a:extLst>
          </p:cNvPr>
          <p:cNvPicPr>
            <a:picLocks noGrp="1" noChangeAspect="1"/>
          </p:cNvPicPr>
          <p:nvPr>
            <p:ph type="pic" sz="quarter" idx="19"/>
          </p:nvPr>
        </p:nvPicPr>
        <p:blipFill rotWithShape="1">
          <a:blip r:embed="rId2"/>
          <a:srcRect t="21506" b="6283"/>
          <a:stretch/>
        </p:blipFill>
        <p:spPr>
          <a:xfrm>
            <a:off x="444500" y="1457325"/>
            <a:ext cx="9194802" cy="3735867"/>
          </a:xfrm>
        </p:spPr>
      </p:pic>
    </p:spTree>
    <p:extLst>
      <p:ext uri="{BB962C8B-B14F-4D97-AF65-F5344CB8AC3E}">
        <p14:creationId xmlns:p14="http://schemas.microsoft.com/office/powerpoint/2010/main" val="37357913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179B88-D43C-4A31-9A52-3498E9430782}"/>
              </a:ext>
            </a:extLst>
          </p:cNvPr>
          <p:cNvSpPr>
            <a:spLocks noGrp="1"/>
          </p:cNvSpPr>
          <p:nvPr>
            <p:ph type="title"/>
          </p:nvPr>
        </p:nvSpPr>
        <p:spPr>
          <a:xfrm>
            <a:off x="444500" y="542925"/>
            <a:ext cx="11214100" cy="646331"/>
          </a:xfrm>
        </p:spPr>
        <p:txBody>
          <a:bodyPr/>
          <a:lstStyle/>
          <a:p>
            <a:r>
              <a:rPr lang="en-IN" sz="4000" dirty="0"/>
              <a:t>CONCLUSION:</a:t>
            </a:r>
            <a:endParaRPr lang="en-US" sz="4000" dirty="0"/>
          </a:p>
        </p:txBody>
      </p:sp>
      <p:sp>
        <p:nvSpPr>
          <p:cNvPr id="2" name="Slide Number Placeholder 1">
            <a:extLst>
              <a:ext uri="{FF2B5EF4-FFF2-40B4-BE49-F238E27FC236}">
                <a16:creationId xmlns:a16="http://schemas.microsoft.com/office/drawing/2014/main" id="{8B065C75-272B-4BB5-BA23-D80E8654D621}"/>
              </a:ext>
            </a:extLst>
          </p:cNvPr>
          <p:cNvSpPr>
            <a:spLocks noGrp="1"/>
          </p:cNvSpPr>
          <p:nvPr>
            <p:ph type="sldNum" sz="quarter" idx="12"/>
          </p:nvPr>
        </p:nvSpPr>
        <p:spPr/>
        <p:txBody>
          <a:bodyPr/>
          <a:lstStyle/>
          <a:p>
            <a:fld id="{C263D6C4-4840-40CC-AC84-17E24B3B7BDE}" type="slidenum">
              <a:rPr lang="en-US" smtClean="0"/>
              <a:pPr/>
              <a:t>21</a:t>
            </a:fld>
            <a:endParaRPr lang="en-US" dirty="0"/>
          </a:p>
        </p:txBody>
      </p:sp>
      <p:sp>
        <p:nvSpPr>
          <p:cNvPr id="5" name="Text Placeholder 4">
            <a:extLst>
              <a:ext uri="{FF2B5EF4-FFF2-40B4-BE49-F238E27FC236}">
                <a16:creationId xmlns:a16="http://schemas.microsoft.com/office/drawing/2014/main" id="{DCDDBE65-9AB1-4989-AF86-726591A6A128}"/>
              </a:ext>
            </a:extLst>
          </p:cNvPr>
          <p:cNvSpPr>
            <a:spLocks noGrp="1"/>
          </p:cNvSpPr>
          <p:nvPr>
            <p:ph type="body" sz="quarter" idx="13"/>
          </p:nvPr>
        </p:nvSpPr>
        <p:spPr>
          <a:xfrm>
            <a:off x="142240" y="1869440"/>
            <a:ext cx="7934960" cy="4056231"/>
          </a:xfrm>
        </p:spPr>
        <p:txBody>
          <a:bodyPr/>
          <a:lstStyle/>
          <a:p>
            <a:r>
              <a:rPr lang="en-GB" sz="2400" dirty="0">
                <a:latin typeface="Times New Roman" panose="02020603050405020304" pitchFamily="18" charset="0"/>
                <a:cs typeface="Times New Roman" panose="02020603050405020304" pitchFamily="18" charset="0"/>
              </a:rPr>
              <a:t>In conclusion, our project focuses on predicting and addressing employee stress and Employ data visualization and machine learning to develop a model that identifies employees likely to experience stress, enabling pre-emptive interventions. </a:t>
            </a:r>
          </a:p>
          <a:p>
            <a:endParaRPr lang="en-GB" sz="2400" dirty="0">
              <a:latin typeface="Times New Roman" panose="02020603050405020304" pitchFamily="18" charset="0"/>
              <a:cs typeface="Times New Roman" panose="02020603050405020304" pitchFamily="18" charset="0"/>
            </a:endParaRPr>
          </a:p>
          <a:p>
            <a:r>
              <a:rPr lang="en-GB" sz="2400" dirty="0">
                <a:latin typeface="Times New Roman" panose="02020603050405020304" pitchFamily="18" charset="0"/>
                <a:cs typeface="Times New Roman" panose="02020603050405020304" pitchFamily="18" charset="0"/>
              </a:rPr>
              <a:t>This approach not only enhances employee well-being but also optimizes organizational performance by mitigating stress-related challenges.</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982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961B1-E757-5B9E-AC24-AF3204D3BDB3}"/>
              </a:ext>
            </a:extLst>
          </p:cNvPr>
          <p:cNvSpPr>
            <a:spLocks noGrp="1"/>
          </p:cNvSpPr>
          <p:nvPr>
            <p:ph type="title"/>
          </p:nvPr>
        </p:nvSpPr>
        <p:spPr>
          <a:xfrm>
            <a:off x="444500" y="480516"/>
            <a:ext cx="11214100" cy="596446"/>
          </a:xfrm>
        </p:spPr>
        <p:txBody>
          <a:bodyPr/>
          <a:lstStyle/>
          <a:p>
            <a:r>
              <a:rPr lang="en-IN" sz="4000" dirty="0">
                <a:latin typeface="Times New Roman" panose="02020603050405020304" pitchFamily="18" charset="0"/>
                <a:cs typeface="Times New Roman" panose="02020603050405020304" pitchFamily="18" charset="0"/>
              </a:rPr>
              <a:t>References</a:t>
            </a:r>
            <a:r>
              <a:rPr lang="en-GB" sz="4000" dirty="0">
                <a:latin typeface="Times New Roman" panose="02020603050405020304" pitchFamily="18" charset="0"/>
                <a:cs typeface="Times New Roman" panose="02020603050405020304" pitchFamily="18" charset="0"/>
              </a:rPr>
              <a:t>:</a:t>
            </a:r>
            <a:endParaRPr lang="en-IN" sz="40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EB434E47-680C-53CE-BBC4-A4D846452B7F}"/>
              </a:ext>
            </a:extLst>
          </p:cNvPr>
          <p:cNvSpPr>
            <a:spLocks noGrp="1"/>
          </p:cNvSpPr>
          <p:nvPr>
            <p:ph type="sldNum" sz="quarter" idx="12"/>
          </p:nvPr>
        </p:nvSpPr>
        <p:spPr/>
        <p:txBody>
          <a:bodyPr/>
          <a:lstStyle/>
          <a:p>
            <a:fld id="{C263D6C4-4840-40CC-AC84-17E24B3B7BDE}" type="slidenum">
              <a:rPr lang="en-US" noProof="0" smtClean="0"/>
              <a:pPr/>
              <a:t>22</a:t>
            </a:fld>
            <a:endParaRPr lang="en-US" noProof="0" dirty="0"/>
          </a:p>
        </p:txBody>
      </p:sp>
      <p:sp>
        <p:nvSpPr>
          <p:cNvPr id="4" name="Text Placeholder 3">
            <a:extLst>
              <a:ext uri="{FF2B5EF4-FFF2-40B4-BE49-F238E27FC236}">
                <a16:creationId xmlns:a16="http://schemas.microsoft.com/office/drawing/2014/main" id="{43F84E6A-8506-870A-7E9B-8509EA20BAD1}"/>
              </a:ext>
            </a:extLst>
          </p:cNvPr>
          <p:cNvSpPr>
            <a:spLocks noGrp="1"/>
          </p:cNvSpPr>
          <p:nvPr>
            <p:ph type="body" sz="quarter" idx="13"/>
          </p:nvPr>
        </p:nvSpPr>
        <p:spPr>
          <a:xfrm>
            <a:off x="444500" y="1178559"/>
            <a:ext cx="10934700" cy="4540069"/>
          </a:xfrm>
        </p:spPr>
        <p:txBody>
          <a:bodyPr/>
          <a:lstStyle/>
          <a:p>
            <a:pPr algn="just">
              <a:lnSpc>
                <a:spcPct val="150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[1] Shekhar Pandey, Supriya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Muthuraman</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Abhilash Shrivastava. The International Symposium on Intelligent Systems Technologies and Applications (2018)</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[2] Ramachandran, R; Rajeev, D.C; Krishnan, S.G;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Subathra.P</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International Journal of Applied Engineering Research (2015),Research India Publications, Volume 10, Number 10</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[3] Ramin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Zibaseresht</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How to Respond to the Ongoing Pandemic Outbreak of the Coronavirus Disease (COVID-19) (WHO- World Health Organization) (2020), ISSN 2349- 8870.</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[4] </a:t>
            </a:r>
            <a:r>
              <a:rPr lang="en-IN" sz="1800" kern="100" dirty="0">
                <a:effectLst/>
                <a:latin typeface="Times New Roman" panose="02020603050405020304" pitchFamily="18" charset="0"/>
                <a:ea typeface="TimesNewRomanPSMT"/>
                <a:cs typeface="Times New Roman" panose="02020603050405020304" pitchFamily="18" charset="0"/>
              </a:rPr>
              <a:t>Chen, Tianqi; </a:t>
            </a:r>
            <a:r>
              <a:rPr lang="en-IN" sz="1800" kern="100" dirty="0" err="1">
                <a:effectLst/>
                <a:latin typeface="Times New Roman" panose="02020603050405020304" pitchFamily="18" charset="0"/>
                <a:ea typeface="TimesNewRomanPSMT"/>
                <a:cs typeface="Times New Roman" panose="02020603050405020304" pitchFamily="18" charset="0"/>
              </a:rPr>
              <a:t>Guestrin</a:t>
            </a:r>
            <a:r>
              <a:rPr lang="en-IN" sz="1800" kern="100" dirty="0">
                <a:effectLst/>
                <a:latin typeface="Times New Roman" panose="02020603050405020304" pitchFamily="18" charset="0"/>
                <a:ea typeface="TimesNewRomanPSMT"/>
                <a:cs typeface="Times New Roman" panose="02020603050405020304" pitchFamily="18" charset="0"/>
              </a:rPr>
              <a:t>, Carlos; “XG </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Boost: A scalable Tree </a:t>
            </a:r>
            <a:r>
              <a:rPr lang="en-IN" sz="1800" kern="100" dirty="0">
                <a:effectLst/>
                <a:latin typeface="Times New Roman" panose="02020603050405020304" pitchFamily="18" charset="0"/>
                <a:ea typeface="TimesNewRomanPSMT"/>
                <a:cs typeface="Times New Roman" panose="02020603050405020304" pitchFamily="18" charset="0"/>
              </a:rPr>
              <a:t>Boosting System”. P</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roceedings of the 22nd ACM SIGKDD International Conference on Knowledge Discovery and Data Mining, San Francisco, USA (2016).ACM. pp. 785-794.</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[5] Jolliffe I.T. Principal Component Analysis, Series: Springer Series in Statistics, 2nd ed., Springer, NY, 2002,XXIX,487p.28 </a:t>
            </a:r>
            <a:r>
              <a:rPr lang="en-IN" sz="1800" kern="100" dirty="0" err="1">
                <a:effectLst/>
                <a:latin typeface="Times New Roman" panose="02020603050405020304" pitchFamily="18" charset="0"/>
                <a:ea typeface="Calibri" panose="020F0502020204030204" pitchFamily="34" charset="0"/>
                <a:cs typeface="Times New Roman" panose="02020603050405020304" pitchFamily="18" charset="0"/>
              </a:rPr>
              <a:t>illus.ISBN</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978-0-387-95442-4.</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8599501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p:txBody>
          <a:bodyPr/>
          <a:lstStyle/>
          <a:p>
            <a:r>
              <a:rPr lang="en-US" dirty="0"/>
              <a:t>Thank You </a:t>
            </a:r>
            <a:endParaRPr lang="en-GB" dirty="0"/>
          </a:p>
        </p:txBody>
      </p:sp>
      <p:pic>
        <p:nvPicPr>
          <p:cNvPr id="5" name="Picture 4">
            <a:extLst>
              <a:ext uri="{FF2B5EF4-FFF2-40B4-BE49-F238E27FC236}">
                <a16:creationId xmlns:a16="http://schemas.microsoft.com/office/drawing/2014/main" id="{29B6F9D1-DE47-544C-9FB7-84D0494D6701}"/>
              </a:ext>
            </a:extLst>
          </p:cNvPr>
          <p:cNvPicPr>
            <a:picLocks noChangeAspect="1"/>
          </p:cNvPicPr>
          <p:nvPr/>
        </p:nvPicPr>
        <p:blipFill rotWithShape="1">
          <a:blip r:embed="rId2"/>
          <a:srcRect b="9479"/>
          <a:stretch/>
        </p:blipFill>
        <p:spPr>
          <a:xfrm>
            <a:off x="5217242" y="1823719"/>
            <a:ext cx="3759200" cy="3629717"/>
          </a:xfrm>
          <a:prstGeom prst="rect">
            <a:avLst/>
          </a:prstGeom>
        </p:spPr>
      </p:pic>
    </p:spTree>
    <p:extLst>
      <p:ext uri="{BB962C8B-B14F-4D97-AF65-F5344CB8AC3E}">
        <p14:creationId xmlns:p14="http://schemas.microsoft.com/office/powerpoint/2010/main" val="429771863"/>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BABA9-5E55-DB3F-CA82-0EA492753092}"/>
              </a:ext>
            </a:extLst>
          </p:cNvPr>
          <p:cNvSpPr>
            <a:spLocks noGrp="1"/>
          </p:cNvSpPr>
          <p:nvPr>
            <p:ph type="title"/>
          </p:nvPr>
        </p:nvSpPr>
        <p:spPr>
          <a:xfrm>
            <a:off x="444500" y="542925"/>
            <a:ext cx="11214100" cy="646331"/>
          </a:xfrm>
        </p:spPr>
        <p:txBody>
          <a:bodyPr/>
          <a:lstStyle/>
          <a:p>
            <a:r>
              <a:rPr lang="en-GB" sz="4000" dirty="0"/>
              <a:t>CONTENTS:</a:t>
            </a:r>
            <a:endParaRPr lang="en-IN" sz="4000" dirty="0"/>
          </a:p>
        </p:txBody>
      </p:sp>
      <p:sp>
        <p:nvSpPr>
          <p:cNvPr id="3" name="Slide Number Placeholder 2">
            <a:extLst>
              <a:ext uri="{FF2B5EF4-FFF2-40B4-BE49-F238E27FC236}">
                <a16:creationId xmlns:a16="http://schemas.microsoft.com/office/drawing/2014/main" id="{0AF4A81F-A964-DE2B-60DA-A8A15607F8F9}"/>
              </a:ext>
            </a:extLst>
          </p:cNvPr>
          <p:cNvSpPr>
            <a:spLocks noGrp="1"/>
          </p:cNvSpPr>
          <p:nvPr>
            <p:ph type="sldNum" sz="quarter" idx="12"/>
          </p:nvPr>
        </p:nvSpPr>
        <p:spPr/>
        <p:txBody>
          <a:bodyPr/>
          <a:lstStyle/>
          <a:p>
            <a:fld id="{C263D6C4-4840-40CC-AC84-17E24B3B7BDE}" type="slidenum">
              <a:rPr lang="en-US" noProof="0" smtClean="0"/>
              <a:pPr/>
              <a:t>3</a:t>
            </a:fld>
            <a:endParaRPr lang="en-US" noProof="0" dirty="0"/>
          </a:p>
        </p:txBody>
      </p:sp>
      <p:sp>
        <p:nvSpPr>
          <p:cNvPr id="4" name="Text Placeholder 3">
            <a:extLst>
              <a:ext uri="{FF2B5EF4-FFF2-40B4-BE49-F238E27FC236}">
                <a16:creationId xmlns:a16="http://schemas.microsoft.com/office/drawing/2014/main" id="{FED12FD7-8FFE-BA7C-A618-8CB8ABA4CAAF}"/>
              </a:ext>
            </a:extLst>
          </p:cNvPr>
          <p:cNvSpPr>
            <a:spLocks noGrp="1"/>
          </p:cNvSpPr>
          <p:nvPr>
            <p:ph type="body" sz="quarter" idx="13"/>
          </p:nvPr>
        </p:nvSpPr>
        <p:spPr>
          <a:xfrm>
            <a:off x="444500" y="1290918"/>
            <a:ext cx="6718300" cy="4661647"/>
          </a:xfrm>
        </p:spPr>
        <p:txBody>
          <a:bodyPr/>
          <a:lstStyle/>
          <a:p>
            <a:pPr eaLnBrk="1" hangingPunct="1">
              <a:buFont typeface="Arial" panose="020B0604020202020204" pitchFamily="34" charset="0"/>
              <a:buChar char="•"/>
            </a:pPr>
            <a:r>
              <a:rPr lang="en-US" altLang="en-US" sz="2000" dirty="0">
                <a:latin typeface="Times New Roman" panose="02020603050405020304" pitchFamily="18" charset="0"/>
                <a:cs typeface="Times New Roman" panose="02020603050405020304" pitchFamily="18" charset="0"/>
              </a:rPr>
              <a:t>Abstract.</a:t>
            </a:r>
          </a:p>
          <a:p>
            <a:pPr eaLnBrk="1" hangingPunct="1">
              <a:buFont typeface="Arial" panose="020B0604020202020204" pitchFamily="34" charset="0"/>
              <a:buChar char="•"/>
            </a:pPr>
            <a:r>
              <a:rPr lang="en-US" altLang="en-US" sz="2000" dirty="0">
                <a:latin typeface="Times New Roman" panose="02020603050405020304" pitchFamily="18" charset="0"/>
                <a:cs typeface="Times New Roman" panose="02020603050405020304" pitchFamily="18" charset="0"/>
              </a:rPr>
              <a:t>Existing System.</a:t>
            </a:r>
          </a:p>
          <a:p>
            <a:pPr eaLnBrk="1" hangingPunct="1">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Proposed System.</a:t>
            </a:r>
            <a:endParaRPr lang="en-US" altLang="en-US" sz="1100"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Requirements.</a:t>
            </a:r>
          </a:p>
          <a:p>
            <a:r>
              <a:rPr lang="en-US" altLang="en-US" sz="2000" dirty="0">
                <a:latin typeface="Times New Roman" panose="02020603050405020304" pitchFamily="18" charset="0"/>
                <a:cs typeface="Times New Roman" panose="02020603050405020304" pitchFamily="18" charset="0"/>
              </a:rPr>
              <a:t>Advantages &amp; Disadvantages</a:t>
            </a:r>
          </a:p>
          <a:p>
            <a:r>
              <a:rPr lang="en-IN" sz="2000" dirty="0"/>
              <a:t>Architecture Diagram </a:t>
            </a:r>
          </a:p>
          <a:p>
            <a:r>
              <a:rPr lang="en-US" altLang="en-US" sz="2000" dirty="0">
                <a:latin typeface="Times New Roman" panose="02020603050405020304" pitchFamily="18" charset="0"/>
                <a:cs typeface="Times New Roman" panose="02020603050405020304" pitchFamily="18" charset="0"/>
              </a:rPr>
              <a:t>Implementation.</a:t>
            </a:r>
          </a:p>
          <a:p>
            <a:pPr eaLnBrk="1" hangingPunct="1">
              <a:buFont typeface="Arial" panose="020B0604020202020204" pitchFamily="34" charset="0"/>
              <a:buChar char="•"/>
            </a:pPr>
            <a:r>
              <a:rPr lang="en-US" altLang="en-US" sz="2000" dirty="0">
                <a:latin typeface="Times New Roman" panose="02020603050405020304" pitchFamily="18" charset="0"/>
                <a:cs typeface="Times New Roman" panose="02020603050405020304" pitchFamily="18" charset="0"/>
              </a:rPr>
              <a:t>Results.</a:t>
            </a:r>
          </a:p>
          <a:p>
            <a:pPr eaLnBrk="1" hangingPunct="1">
              <a:buFont typeface="Arial" panose="020B0604020202020204" pitchFamily="34" charset="0"/>
              <a:buChar char="•"/>
            </a:pPr>
            <a:r>
              <a:rPr lang="en-US" altLang="en-US" sz="2000" dirty="0">
                <a:latin typeface="Times New Roman" panose="02020603050405020304" pitchFamily="18" charset="0"/>
                <a:cs typeface="Times New Roman" panose="02020603050405020304" pitchFamily="18" charset="0"/>
              </a:rPr>
              <a:t>Conclusion.</a:t>
            </a:r>
          </a:p>
          <a:p>
            <a:r>
              <a:rPr lang="en-IN" sz="2000" dirty="0">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1268623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85DA9-3553-23A7-39C2-3EEA442D17AA}"/>
              </a:ext>
            </a:extLst>
          </p:cNvPr>
          <p:cNvSpPr>
            <a:spLocks noGrp="1"/>
          </p:cNvSpPr>
          <p:nvPr>
            <p:ph type="title"/>
          </p:nvPr>
        </p:nvSpPr>
        <p:spPr>
          <a:xfrm>
            <a:off x="444500" y="542925"/>
            <a:ext cx="11214100" cy="646331"/>
          </a:xfrm>
        </p:spPr>
        <p:txBody>
          <a:bodyPr/>
          <a:lstStyle/>
          <a:p>
            <a:pPr eaLnBrk="1" hangingPunct="1"/>
            <a:r>
              <a:rPr lang="en-US" altLang="en-US" sz="4000" dirty="0"/>
              <a:t>ABSTRACT:</a:t>
            </a:r>
          </a:p>
        </p:txBody>
      </p:sp>
      <p:sp>
        <p:nvSpPr>
          <p:cNvPr id="3" name="Slide Number Placeholder 2">
            <a:extLst>
              <a:ext uri="{FF2B5EF4-FFF2-40B4-BE49-F238E27FC236}">
                <a16:creationId xmlns:a16="http://schemas.microsoft.com/office/drawing/2014/main" id="{FB550EC5-BD00-5612-8B53-3D2370D6EA33}"/>
              </a:ext>
            </a:extLst>
          </p:cNvPr>
          <p:cNvSpPr>
            <a:spLocks noGrp="1"/>
          </p:cNvSpPr>
          <p:nvPr>
            <p:ph type="sldNum" sz="quarter" idx="12"/>
          </p:nvPr>
        </p:nvSpPr>
        <p:spPr/>
        <p:txBody>
          <a:bodyPr/>
          <a:lstStyle/>
          <a:p>
            <a:fld id="{C263D6C4-4840-40CC-AC84-17E24B3B7BDE}" type="slidenum">
              <a:rPr lang="en-US" noProof="0" smtClean="0"/>
              <a:pPr/>
              <a:t>4</a:t>
            </a:fld>
            <a:endParaRPr lang="en-US" noProof="0" dirty="0"/>
          </a:p>
        </p:txBody>
      </p:sp>
      <p:sp>
        <p:nvSpPr>
          <p:cNvPr id="4" name="Text Placeholder 3">
            <a:extLst>
              <a:ext uri="{FF2B5EF4-FFF2-40B4-BE49-F238E27FC236}">
                <a16:creationId xmlns:a16="http://schemas.microsoft.com/office/drawing/2014/main" id="{1C7AC83A-99FA-6B08-3019-9D38B04D23A2}"/>
              </a:ext>
            </a:extLst>
          </p:cNvPr>
          <p:cNvSpPr>
            <a:spLocks noGrp="1"/>
          </p:cNvSpPr>
          <p:nvPr>
            <p:ph type="body" sz="quarter" idx="13"/>
          </p:nvPr>
        </p:nvSpPr>
        <p:spPr>
          <a:xfrm>
            <a:off x="444499" y="1757082"/>
            <a:ext cx="7695453" cy="3881717"/>
          </a:xfrm>
        </p:spPr>
        <p:txBody>
          <a:bodyPr/>
          <a:lstStyle/>
          <a:p>
            <a:pPr algn="just"/>
            <a:r>
              <a:rPr lang="en-GB" sz="2000" dirty="0">
                <a:latin typeface="Times New Roman" panose="02020603050405020304" pitchFamily="18" charset="0"/>
                <a:cs typeface="Times New Roman" panose="02020603050405020304" pitchFamily="18" charset="0"/>
              </a:rPr>
              <a:t>This project is particularly relevant in today's world, where we can proactively identify employees at risk of high stress levels and implement strategies to alleviate their stressors. This not only benefits employees by improving their mental and emotional well-being but also optimizes organizational performance by reducing stress-related issues, ultimately fostering a healthier and more productive work environment.</a:t>
            </a:r>
          </a:p>
          <a:p>
            <a:pPr algn="just"/>
            <a:r>
              <a:rPr lang="en-GB" sz="2000" dirty="0">
                <a:latin typeface="Times New Roman" panose="02020603050405020304" pitchFamily="18" charset="0"/>
                <a:cs typeface="Times New Roman" panose="02020603050405020304" pitchFamily="18" charset="0"/>
              </a:rPr>
              <a:t>Our project uses data visualization and machine learning to predict if an employee is likely to be stressed or not based on their data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3610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DBF47-3B4A-563D-1177-6900850AFBE4}"/>
              </a:ext>
            </a:extLst>
          </p:cNvPr>
          <p:cNvSpPr>
            <a:spLocks noGrp="1"/>
          </p:cNvSpPr>
          <p:nvPr>
            <p:ph type="title"/>
          </p:nvPr>
        </p:nvSpPr>
        <p:spPr>
          <a:xfrm>
            <a:off x="444500" y="555811"/>
            <a:ext cx="11214100" cy="646331"/>
          </a:xfrm>
        </p:spPr>
        <p:txBody>
          <a:bodyPr/>
          <a:lstStyle/>
          <a:p>
            <a:r>
              <a:rPr lang="en-US" altLang="en-US" sz="4000" dirty="0">
                <a:latin typeface="Times New Roman" panose="02020603050405020304" pitchFamily="18" charset="0"/>
                <a:cs typeface="Times New Roman" panose="02020603050405020304" pitchFamily="18" charset="0"/>
              </a:rPr>
              <a:t>EXISTING SYSTEM:</a:t>
            </a:r>
            <a:endParaRPr lang="en-IN" sz="4000" dirty="0"/>
          </a:p>
        </p:txBody>
      </p:sp>
      <p:sp>
        <p:nvSpPr>
          <p:cNvPr id="3" name="Slide Number Placeholder 2">
            <a:extLst>
              <a:ext uri="{FF2B5EF4-FFF2-40B4-BE49-F238E27FC236}">
                <a16:creationId xmlns:a16="http://schemas.microsoft.com/office/drawing/2014/main" id="{5D2313CD-5889-AA8A-F2C4-BE28B801E508}"/>
              </a:ext>
            </a:extLst>
          </p:cNvPr>
          <p:cNvSpPr>
            <a:spLocks noGrp="1"/>
          </p:cNvSpPr>
          <p:nvPr>
            <p:ph type="sldNum" sz="quarter" idx="12"/>
          </p:nvPr>
        </p:nvSpPr>
        <p:spPr/>
        <p:txBody>
          <a:bodyPr/>
          <a:lstStyle/>
          <a:p>
            <a:fld id="{C263D6C4-4840-40CC-AC84-17E24B3B7BDE}" type="slidenum">
              <a:rPr lang="en-US" noProof="0" smtClean="0"/>
              <a:pPr/>
              <a:t>5</a:t>
            </a:fld>
            <a:endParaRPr lang="en-US" noProof="0" dirty="0"/>
          </a:p>
        </p:txBody>
      </p:sp>
      <p:sp>
        <p:nvSpPr>
          <p:cNvPr id="4" name="Text Placeholder 3">
            <a:extLst>
              <a:ext uri="{FF2B5EF4-FFF2-40B4-BE49-F238E27FC236}">
                <a16:creationId xmlns:a16="http://schemas.microsoft.com/office/drawing/2014/main" id="{D677DC46-C4CC-6B4D-3767-2740BA3AB671}"/>
              </a:ext>
            </a:extLst>
          </p:cNvPr>
          <p:cNvSpPr>
            <a:spLocks noGrp="1"/>
          </p:cNvSpPr>
          <p:nvPr>
            <p:ph type="body" sz="quarter" idx="13"/>
          </p:nvPr>
        </p:nvSpPr>
        <p:spPr>
          <a:xfrm>
            <a:off x="277907" y="1488141"/>
            <a:ext cx="7996518" cy="4706471"/>
          </a:xfrm>
        </p:spPr>
        <p:txBody>
          <a:bodyPr/>
          <a:lstStyle/>
          <a:p>
            <a:pPr algn="just"/>
            <a:r>
              <a:rPr lang="en-GB" sz="2000" dirty="0">
                <a:latin typeface="Times New Roman" panose="02020603050405020304" pitchFamily="18" charset="0"/>
                <a:cs typeface="Times New Roman" panose="02020603050405020304" pitchFamily="18" charset="0"/>
              </a:rPr>
              <a:t>Employee stress is a significant issue in workplaces, especially for professionals like human resource managers. Despite efforts to manage stress, it's essential to explore new ideas and research. This study draws insights from the field of organizational performance to provide fresh perspectives on dealing with job-related stress.</a:t>
            </a:r>
          </a:p>
          <a:p>
            <a:pPr algn="just"/>
            <a:endParaRPr lang="en-GB" sz="2000" dirty="0">
              <a:latin typeface="Times New Roman" panose="02020603050405020304" pitchFamily="18" charset="0"/>
              <a:cs typeface="Times New Roman" panose="02020603050405020304" pitchFamily="18" charset="0"/>
            </a:endParaRPr>
          </a:p>
          <a:p>
            <a:pPr algn="just"/>
            <a:r>
              <a:rPr lang="en-GB" sz="2000" dirty="0">
                <a:latin typeface="Times New Roman" panose="02020603050405020304" pitchFamily="18" charset="0"/>
                <a:cs typeface="Times New Roman" panose="02020603050405020304" pitchFamily="18" charset="0"/>
              </a:rPr>
              <a:t>The research findings, based on data collected from a diverse group of employees across different industries, highlight the importance of positive factors like confidence, optimism, and resilience in coping with stress. It have limited capacity to predict stress levels effectively for a large number of employees simultaneously.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76936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F1EB2-339C-0885-DC10-3444181C6BD3}"/>
              </a:ext>
            </a:extLst>
          </p:cNvPr>
          <p:cNvSpPr>
            <a:spLocks noGrp="1"/>
          </p:cNvSpPr>
          <p:nvPr>
            <p:ph type="title"/>
          </p:nvPr>
        </p:nvSpPr>
        <p:spPr>
          <a:xfrm>
            <a:off x="444500" y="542925"/>
            <a:ext cx="11214100" cy="646331"/>
          </a:xfrm>
        </p:spPr>
        <p:txBody>
          <a:bodyPr/>
          <a:lstStyle/>
          <a:p>
            <a:r>
              <a:rPr lang="en-IN" sz="4000" dirty="0">
                <a:latin typeface="Times New Roman" panose="02020603050405020304" pitchFamily="18" charset="0"/>
                <a:cs typeface="Times New Roman" panose="02020603050405020304" pitchFamily="18" charset="0"/>
              </a:rPr>
              <a:t>PROPOSED SYSTEM:</a:t>
            </a:r>
          </a:p>
        </p:txBody>
      </p:sp>
      <p:sp>
        <p:nvSpPr>
          <p:cNvPr id="3" name="Slide Number Placeholder 2">
            <a:extLst>
              <a:ext uri="{FF2B5EF4-FFF2-40B4-BE49-F238E27FC236}">
                <a16:creationId xmlns:a16="http://schemas.microsoft.com/office/drawing/2014/main" id="{4B669012-F00C-2E7E-7545-E2607B577481}"/>
              </a:ext>
            </a:extLst>
          </p:cNvPr>
          <p:cNvSpPr>
            <a:spLocks noGrp="1"/>
          </p:cNvSpPr>
          <p:nvPr>
            <p:ph type="sldNum" sz="quarter" idx="12"/>
          </p:nvPr>
        </p:nvSpPr>
        <p:spPr/>
        <p:txBody>
          <a:bodyPr/>
          <a:lstStyle/>
          <a:p>
            <a:fld id="{C263D6C4-4840-40CC-AC84-17E24B3B7BDE}" type="slidenum">
              <a:rPr lang="en-US" noProof="0" smtClean="0"/>
              <a:pPr/>
              <a:t>6</a:t>
            </a:fld>
            <a:endParaRPr lang="en-US" noProof="0" dirty="0"/>
          </a:p>
        </p:txBody>
      </p:sp>
      <p:sp>
        <p:nvSpPr>
          <p:cNvPr id="4" name="Text Placeholder 3">
            <a:extLst>
              <a:ext uri="{FF2B5EF4-FFF2-40B4-BE49-F238E27FC236}">
                <a16:creationId xmlns:a16="http://schemas.microsoft.com/office/drawing/2014/main" id="{A424958F-4570-6901-8979-0876C707241D}"/>
              </a:ext>
            </a:extLst>
          </p:cNvPr>
          <p:cNvSpPr>
            <a:spLocks noGrp="1"/>
          </p:cNvSpPr>
          <p:nvPr>
            <p:ph type="body" sz="quarter" idx="13"/>
          </p:nvPr>
        </p:nvSpPr>
        <p:spPr>
          <a:xfrm>
            <a:off x="304801" y="1479176"/>
            <a:ext cx="7978588" cy="4607859"/>
          </a:xfrm>
        </p:spPr>
        <p:txBody>
          <a:bodyPr/>
          <a:lstStyle/>
          <a:p>
            <a:pPr algn="just"/>
            <a:r>
              <a:rPr lang="en-GB" sz="2000" dirty="0">
                <a:latin typeface="Times New Roman" panose="02020603050405020304" pitchFamily="18" charset="0"/>
                <a:cs typeface="Times New Roman" panose="02020603050405020304" pitchFamily="18" charset="0"/>
              </a:rPr>
              <a:t>The main disadvantage of the existing system is its limited capacity to predict stress levels effectively for a large number of employees simultaneously. The current approach may not efficiently handle bulk predictions to overcome this we use </a:t>
            </a:r>
            <a:r>
              <a:rPr lang="en-GB" sz="1800" dirty="0">
                <a:latin typeface="Times New Roman" panose="02020603050405020304" pitchFamily="18" charset="0"/>
                <a:cs typeface="Times New Roman" panose="02020603050405020304" pitchFamily="18" charset="0"/>
              </a:rPr>
              <a:t>Machine Learning Algorithms.</a:t>
            </a:r>
          </a:p>
          <a:p>
            <a:pPr marL="0" indent="0" algn="just">
              <a:buNone/>
            </a:pPr>
            <a:endParaRPr lang="en-GB" sz="1800" dirty="0">
              <a:latin typeface="Times New Roman" panose="02020603050405020304" pitchFamily="18" charset="0"/>
              <a:cs typeface="Times New Roman" panose="02020603050405020304" pitchFamily="18" charset="0"/>
            </a:endParaRPr>
          </a:p>
          <a:p>
            <a:pPr algn="just"/>
            <a:r>
              <a:rPr lang="en-GB" sz="2000" dirty="0">
                <a:latin typeface="Times New Roman" panose="02020603050405020304" pitchFamily="18" charset="0"/>
                <a:cs typeface="Times New Roman" panose="02020603050405020304" pitchFamily="18" charset="0"/>
              </a:rPr>
              <a:t> The proposed system, "Predicting Employees Under Stress Using ML Algorithms," uses data visualization and machine learning with six classification algorithms—naive Bayes, SVM, Logistic Regression, KNN, Decision Tree, and SGD. The Voting Classifier combines their strengths to improve prediction accuracy. This system proactively identifies employees at risk of stress, addressing their well-being and optimizing organizational performance.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58007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6E896-7C0C-6ADB-05A5-B4ED492564D1}"/>
              </a:ext>
            </a:extLst>
          </p:cNvPr>
          <p:cNvSpPr>
            <a:spLocks noGrp="1"/>
          </p:cNvSpPr>
          <p:nvPr>
            <p:ph type="title"/>
          </p:nvPr>
        </p:nvSpPr>
        <p:spPr>
          <a:xfrm>
            <a:off x="444500" y="542925"/>
            <a:ext cx="11214100" cy="646331"/>
          </a:xfrm>
        </p:spPr>
        <p:txBody>
          <a:bodyPr/>
          <a:lstStyle/>
          <a:p>
            <a:r>
              <a:rPr lang="en-US" altLang="en-US" sz="4000" dirty="0">
                <a:latin typeface="Times New Roman" panose="02020603050405020304" pitchFamily="18" charset="0"/>
                <a:cs typeface="Times New Roman" panose="02020603050405020304" pitchFamily="18" charset="0"/>
              </a:rPr>
              <a:t>Requirements:</a:t>
            </a:r>
            <a:endParaRPr lang="en-IN" sz="4000" dirty="0"/>
          </a:p>
        </p:txBody>
      </p:sp>
      <p:sp>
        <p:nvSpPr>
          <p:cNvPr id="3" name="Slide Number Placeholder 2">
            <a:extLst>
              <a:ext uri="{FF2B5EF4-FFF2-40B4-BE49-F238E27FC236}">
                <a16:creationId xmlns:a16="http://schemas.microsoft.com/office/drawing/2014/main" id="{B9ADD4A4-82DB-4016-30EE-912B222AD263}"/>
              </a:ext>
            </a:extLst>
          </p:cNvPr>
          <p:cNvSpPr>
            <a:spLocks noGrp="1"/>
          </p:cNvSpPr>
          <p:nvPr>
            <p:ph type="sldNum" sz="quarter" idx="12"/>
          </p:nvPr>
        </p:nvSpPr>
        <p:spPr/>
        <p:txBody>
          <a:bodyPr/>
          <a:lstStyle/>
          <a:p>
            <a:fld id="{C263D6C4-4840-40CC-AC84-17E24B3B7BDE}" type="slidenum">
              <a:rPr lang="en-US" noProof="0" smtClean="0"/>
              <a:pPr/>
              <a:t>7</a:t>
            </a:fld>
            <a:endParaRPr lang="en-US" noProof="0" dirty="0"/>
          </a:p>
        </p:txBody>
      </p:sp>
      <p:sp>
        <p:nvSpPr>
          <p:cNvPr id="5" name="Text Placeholder 4">
            <a:extLst>
              <a:ext uri="{FF2B5EF4-FFF2-40B4-BE49-F238E27FC236}">
                <a16:creationId xmlns:a16="http://schemas.microsoft.com/office/drawing/2014/main" id="{1840696F-5E3F-44C4-33B2-219468A5B23F}"/>
              </a:ext>
            </a:extLst>
          </p:cNvPr>
          <p:cNvSpPr>
            <a:spLocks noGrp="1"/>
          </p:cNvSpPr>
          <p:nvPr>
            <p:ph type="body" idx="1"/>
          </p:nvPr>
        </p:nvSpPr>
        <p:spPr/>
        <p:txBody>
          <a:bodyPr>
            <a:normAutofit/>
          </a:bodyPr>
          <a:lstStyle/>
          <a:p>
            <a:pPr algn="l"/>
            <a:r>
              <a:rPr lang="en-GB" sz="2800" dirty="0">
                <a:latin typeface="Times New Roman" panose="02020603050405020304" pitchFamily="18" charset="0"/>
                <a:cs typeface="Times New Roman" panose="02020603050405020304" pitchFamily="18" charset="0"/>
              </a:rPr>
              <a:t>Hardware Requirements:</a:t>
            </a:r>
            <a:endParaRPr lang="en-IN" sz="2800" dirty="0">
              <a:latin typeface="Times New Roman" panose="02020603050405020304" pitchFamily="18" charset="0"/>
              <a:cs typeface="Times New Roman" panose="02020603050405020304" pitchFamily="18" charset="0"/>
            </a:endParaRPr>
          </a:p>
        </p:txBody>
      </p:sp>
      <p:sp>
        <p:nvSpPr>
          <p:cNvPr id="7" name="Text Placeholder 6">
            <a:extLst>
              <a:ext uri="{FF2B5EF4-FFF2-40B4-BE49-F238E27FC236}">
                <a16:creationId xmlns:a16="http://schemas.microsoft.com/office/drawing/2014/main" id="{C7186436-7E77-FF27-D143-55EBEEE13E2D}"/>
              </a:ext>
            </a:extLst>
          </p:cNvPr>
          <p:cNvSpPr>
            <a:spLocks noGrp="1"/>
          </p:cNvSpPr>
          <p:nvPr>
            <p:ph type="body" sz="quarter" idx="3"/>
          </p:nvPr>
        </p:nvSpPr>
        <p:spPr/>
        <p:txBody>
          <a:bodyPr>
            <a:normAutofit/>
          </a:bodyPr>
          <a:lstStyle/>
          <a:p>
            <a:pPr algn="l"/>
            <a:r>
              <a:rPr lang="en-IN" sz="2800" dirty="0">
                <a:latin typeface="Times New Roman" panose="02020603050405020304" pitchFamily="18" charset="0"/>
                <a:cs typeface="Times New Roman" panose="02020603050405020304" pitchFamily="18" charset="0"/>
              </a:rPr>
              <a:t>Software Requirements:</a:t>
            </a:r>
          </a:p>
        </p:txBody>
      </p:sp>
      <p:sp>
        <p:nvSpPr>
          <p:cNvPr id="6" name="Content Placeholder 5">
            <a:extLst>
              <a:ext uri="{FF2B5EF4-FFF2-40B4-BE49-F238E27FC236}">
                <a16:creationId xmlns:a16="http://schemas.microsoft.com/office/drawing/2014/main" id="{DCF9F88D-3CB4-F7B3-7F9F-0FFA3484682A}"/>
              </a:ext>
            </a:extLst>
          </p:cNvPr>
          <p:cNvSpPr>
            <a:spLocks noGrp="1"/>
          </p:cNvSpPr>
          <p:nvPr>
            <p:ph sz="half" idx="2"/>
          </p:nvPr>
        </p:nvSpPr>
        <p:spPr/>
        <p:txBody>
          <a:bodyPr/>
          <a:lstStyle/>
          <a:p>
            <a:r>
              <a:rPr lang="en-GB" dirty="0">
                <a:latin typeface="Times New Roman" panose="02020603050405020304" pitchFamily="18" charset="0"/>
                <a:cs typeface="Times New Roman" panose="02020603050405020304" pitchFamily="18" charset="0"/>
              </a:rPr>
              <a:t>Processor : Intel Core i3 and above.</a:t>
            </a:r>
          </a:p>
          <a:p>
            <a:r>
              <a:rPr lang="en-GB" dirty="0">
                <a:latin typeface="Times New Roman" panose="02020603050405020304" pitchFamily="18" charset="0"/>
                <a:cs typeface="Times New Roman" panose="02020603050405020304" pitchFamily="18" charset="0"/>
              </a:rPr>
              <a:t>RAM : 4 GB (min).</a:t>
            </a:r>
          </a:p>
          <a:p>
            <a:r>
              <a:rPr lang="en-GB" dirty="0">
                <a:latin typeface="Times New Roman" panose="02020603050405020304" pitchFamily="18" charset="0"/>
                <a:cs typeface="Times New Roman" panose="02020603050405020304" pitchFamily="18" charset="0"/>
              </a:rPr>
              <a:t>Hard Disk : 20 GB. </a:t>
            </a:r>
          </a:p>
          <a:p>
            <a:r>
              <a:rPr lang="en-GB" dirty="0">
                <a:latin typeface="Times New Roman" panose="02020603050405020304" pitchFamily="18" charset="0"/>
                <a:cs typeface="Times New Roman" panose="02020603050405020304" pitchFamily="18" charset="0"/>
              </a:rPr>
              <a:t>Key Board : Standard Windows Keyboard.</a:t>
            </a:r>
          </a:p>
          <a:p>
            <a:r>
              <a:rPr lang="en-GB" dirty="0">
                <a:latin typeface="Times New Roman" panose="02020603050405020304" pitchFamily="18" charset="0"/>
                <a:cs typeface="Times New Roman" panose="02020603050405020304" pitchFamily="18" charset="0"/>
              </a:rPr>
              <a:t>Mouse : Two or Three Button Mouse.</a:t>
            </a:r>
            <a:endParaRPr lang="en-IN" dirty="0">
              <a:latin typeface="Times New Roman" panose="02020603050405020304" pitchFamily="18" charset="0"/>
              <a:cs typeface="Times New Roman" panose="02020603050405020304" pitchFamily="18" charset="0"/>
            </a:endParaRPr>
          </a:p>
        </p:txBody>
      </p:sp>
      <p:sp>
        <p:nvSpPr>
          <p:cNvPr id="8" name="Content Placeholder 7">
            <a:extLst>
              <a:ext uri="{FF2B5EF4-FFF2-40B4-BE49-F238E27FC236}">
                <a16:creationId xmlns:a16="http://schemas.microsoft.com/office/drawing/2014/main" id="{9CF28822-2532-F182-C0CF-6D8EE55AB515}"/>
              </a:ext>
            </a:extLst>
          </p:cNvPr>
          <p:cNvSpPr>
            <a:spLocks noGrp="1"/>
          </p:cNvSpPr>
          <p:nvPr>
            <p:ph sz="quarter" idx="4"/>
          </p:nvPr>
        </p:nvSpPr>
        <p:spPr/>
        <p:txBody>
          <a:bodyPr/>
          <a:lstStyle/>
          <a:p>
            <a:r>
              <a:rPr lang="en-IN" dirty="0">
                <a:latin typeface="Times New Roman" panose="02020603050405020304" pitchFamily="18" charset="0"/>
                <a:cs typeface="Times New Roman" panose="02020603050405020304" pitchFamily="18" charset="0"/>
              </a:rPr>
              <a:t>Operating system : Windows 7 and above.</a:t>
            </a:r>
          </a:p>
          <a:p>
            <a:r>
              <a:rPr lang="en-IN" dirty="0">
                <a:latin typeface="Times New Roman" panose="02020603050405020304" pitchFamily="18" charset="0"/>
                <a:cs typeface="Times New Roman" panose="02020603050405020304" pitchFamily="18" charset="0"/>
              </a:rPr>
              <a:t>Programming Language : Python. </a:t>
            </a:r>
          </a:p>
          <a:p>
            <a:r>
              <a:rPr lang="en-IN" dirty="0">
                <a:latin typeface="Times New Roman" panose="02020603050405020304" pitchFamily="18" charset="0"/>
                <a:cs typeface="Times New Roman" panose="02020603050405020304" pitchFamily="18" charset="0"/>
              </a:rPr>
              <a:t>Front-End &amp; Designing : Html, CSS, Java script. </a:t>
            </a:r>
          </a:p>
          <a:p>
            <a:r>
              <a:rPr lang="en-IN" dirty="0">
                <a:latin typeface="Times New Roman" panose="02020603050405020304" pitchFamily="18" charset="0"/>
                <a:cs typeface="Times New Roman" panose="02020603050405020304" pitchFamily="18" charset="0"/>
              </a:rPr>
              <a:t>Back-End : Django-ORM. </a:t>
            </a:r>
          </a:p>
          <a:p>
            <a:r>
              <a:rPr lang="en-IN" dirty="0">
                <a:latin typeface="Times New Roman" panose="02020603050405020304" pitchFamily="18" charset="0"/>
                <a:cs typeface="Times New Roman" panose="02020603050405020304" pitchFamily="18" charset="0"/>
              </a:rPr>
              <a:t>Data Base : MySQL (WAMP Server).</a:t>
            </a:r>
          </a:p>
        </p:txBody>
      </p:sp>
    </p:spTree>
    <p:extLst>
      <p:ext uri="{BB962C8B-B14F-4D97-AF65-F5344CB8AC3E}">
        <p14:creationId xmlns:p14="http://schemas.microsoft.com/office/powerpoint/2010/main" val="1441884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564FD-E25C-9995-6CBB-55E15D0791B9}"/>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Advantages &amp; Dis Advantages</a:t>
            </a:r>
            <a:endParaRPr lang="en-IN"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A2ABA09D-EA77-FDF9-2C0F-FD65F839C8F4}"/>
              </a:ext>
            </a:extLst>
          </p:cNvPr>
          <p:cNvSpPr>
            <a:spLocks noGrp="1"/>
          </p:cNvSpPr>
          <p:nvPr>
            <p:ph type="sldNum" sz="quarter" idx="12"/>
          </p:nvPr>
        </p:nvSpPr>
        <p:spPr/>
        <p:txBody>
          <a:bodyPr/>
          <a:lstStyle/>
          <a:p>
            <a:fld id="{C263D6C4-4840-40CC-AC84-17E24B3B7BDE}" type="slidenum">
              <a:rPr lang="en-US" noProof="0" smtClean="0"/>
              <a:pPr/>
              <a:t>8</a:t>
            </a:fld>
            <a:endParaRPr lang="en-US" noProof="0" dirty="0"/>
          </a:p>
        </p:txBody>
      </p:sp>
      <p:sp>
        <p:nvSpPr>
          <p:cNvPr id="4" name="Text Placeholder 3">
            <a:extLst>
              <a:ext uri="{FF2B5EF4-FFF2-40B4-BE49-F238E27FC236}">
                <a16:creationId xmlns:a16="http://schemas.microsoft.com/office/drawing/2014/main" id="{B461EE09-5335-3A7C-E84D-2A016788602E}"/>
              </a:ext>
            </a:extLst>
          </p:cNvPr>
          <p:cNvSpPr>
            <a:spLocks noGrp="1"/>
          </p:cNvSpPr>
          <p:nvPr>
            <p:ph type="body" idx="1"/>
          </p:nvPr>
        </p:nvSpPr>
        <p:spPr/>
        <p:txBody>
          <a:bodyPr>
            <a:normAutofit/>
          </a:bodyPr>
          <a:lstStyle/>
          <a:p>
            <a:r>
              <a:rPr lang="en-GB" sz="2800" dirty="0">
                <a:latin typeface="Times New Roman" panose="02020603050405020304" pitchFamily="18" charset="0"/>
                <a:cs typeface="Times New Roman" panose="02020603050405020304" pitchFamily="18" charset="0"/>
              </a:rPr>
              <a:t>Advantages</a:t>
            </a:r>
            <a:endParaRPr lang="en-IN" sz="2800" dirty="0">
              <a:latin typeface="Times New Roman" panose="02020603050405020304" pitchFamily="18" charset="0"/>
              <a:cs typeface="Times New Roman" panose="02020603050405020304" pitchFamily="18" charset="0"/>
            </a:endParaRPr>
          </a:p>
        </p:txBody>
      </p:sp>
      <p:sp>
        <p:nvSpPr>
          <p:cNvPr id="5" name="Text Placeholder 4">
            <a:extLst>
              <a:ext uri="{FF2B5EF4-FFF2-40B4-BE49-F238E27FC236}">
                <a16:creationId xmlns:a16="http://schemas.microsoft.com/office/drawing/2014/main" id="{5E7CF542-0932-01BB-B539-F79FF20C6A6E}"/>
              </a:ext>
            </a:extLst>
          </p:cNvPr>
          <p:cNvSpPr>
            <a:spLocks noGrp="1"/>
          </p:cNvSpPr>
          <p:nvPr>
            <p:ph type="body" sz="quarter" idx="3"/>
          </p:nvPr>
        </p:nvSpPr>
        <p:spPr/>
        <p:txBody>
          <a:bodyPr>
            <a:normAutofit/>
          </a:bodyPr>
          <a:lstStyle/>
          <a:p>
            <a:r>
              <a:rPr lang="en-GB" sz="2800" dirty="0">
                <a:latin typeface="Times New Roman" panose="02020603050405020304" pitchFamily="18" charset="0"/>
                <a:cs typeface="Times New Roman" panose="02020603050405020304" pitchFamily="18" charset="0"/>
              </a:rPr>
              <a:t>Dis Advantages</a:t>
            </a:r>
            <a:endParaRPr lang="en-IN" sz="2800" dirty="0">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60A3EA21-2D2E-DC47-3BE5-8F466F44339D}"/>
              </a:ext>
            </a:extLst>
          </p:cNvPr>
          <p:cNvSpPr>
            <a:spLocks noGrp="1"/>
          </p:cNvSpPr>
          <p:nvPr>
            <p:ph sz="half" idx="2"/>
          </p:nvPr>
        </p:nvSpPr>
        <p:spPr/>
        <p:txBody>
          <a:bodyPr>
            <a:normAutofit/>
          </a:bodyPr>
          <a:lstStyle/>
          <a:p>
            <a:pPr>
              <a:lnSpc>
                <a:spcPct val="100000"/>
              </a:lnSpc>
              <a:spcBef>
                <a:spcPts val="600"/>
              </a:spcBef>
            </a:pPr>
            <a:r>
              <a:rPr lang="en-GB" sz="2000" b="1" dirty="0">
                <a:latin typeface="Times New Roman" panose="02020603050405020304" pitchFamily="18" charset="0"/>
                <a:cs typeface="Times New Roman" panose="02020603050405020304" pitchFamily="18" charset="0"/>
              </a:rPr>
              <a:t>Helps Employees</a:t>
            </a:r>
            <a:r>
              <a:rPr lang="en-GB" sz="2000" dirty="0">
                <a:latin typeface="Times New Roman" panose="02020603050405020304" pitchFamily="18" charset="0"/>
                <a:cs typeface="Times New Roman" panose="02020603050405020304" pitchFamily="18" charset="0"/>
              </a:rPr>
              <a:t>: The project can tell if employees are stressed, so they can get support and feel better.</a:t>
            </a:r>
          </a:p>
          <a:p>
            <a:pPr>
              <a:lnSpc>
                <a:spcPct val="100000"/>
              </a:lnSpc>
              <a:spcBef>
                <a:spcPts val="600"/>
              </a:spcBef>
            </a:pPr>
            <a:endParaRPr lang="en-GB" sz="2000" dirty="0">
              <a:latin typeface="Times New Roman" panose="02020603050405020304" pitchFamily="18" charset="0"/>
              <a:cs typeface="Times New Roman" panose="02020603050405020304" pitchFamily="18" charset="0"/>
            </a:endParaRPr>
          </a:p>
          <a:p>
            <a:pPr>
              <a:lnSpc>
                <a:spcPct val="100000"/>
              </a:lnSpc>
              <a:spcBef>
                <a:spcPts val="600"/>
              </a:spcBef>
            </a:pPr>
            <a:r>
              <a:rPr lang="en-GB" sz="2000" b="1" dirty="0">
                <a:latin typeface="Times New Roman" panose="02020603050405020304" pitchFamily="18" charset="0"/>
                <a:cs typeface="Times New Roman" panose="02020603050405020304" pitchFamily="18" charset="0"/>
              </a:rPr>
              <a:t>Better Work: </a:t>
            </a:r>
            <a:r>
              <a:rPr lang="en-GB" sz="2000" dirty="0">
                <a:latin typeface="Times New Roman" panose="02020603050405020304" pitchFamily="18" charset="0"/>
                <a:cs typeface="Times New Roman" panose="02020603050405020304" pitchFamily="18" charset="0"/>
              </a:rPr>
              <a:t>It can make work smoother and more efficient, thanks to smart computer tools.</a:t>
            </a:r>
          </a:p>
          <a:p>
            <a:pPr>
              <a:lnSpc>
                <a:spcPct val="100000"/>
              </a:lnSpc>
              <a:spcBef>
                <a:spcPts val="600"/>
              </a:spcBef>
            </a:pPr>
            <a:endParaRPr lang="en-GB" sz="2000" dirty="0">
              <a:latin typeface="Times New Roman" panose="02020603050405020304" pitchFamily="18" charset="0"/>
              <a:cs typeface="Times New Roman" panose="02020603050405020304" pitchFamily="18" charset="0"/>
            </a:endParaRPr>
          </a:p>
          <a:p>
            <a:pPr>
              <a:lnSpc>
                <a:spcPct val="100000"/>
              </a:lnSpc>
              <a:spcBef>
                <a:spcPts val="600"/>
              </a:spcBef>
            </a:pPr>
            <a:r>
              <a:rPr lang="en-GB" sz="2000" b="1" dirty="0">
                <a:latin typeface="Times New Roman" panose="02020603050405020304" pitchFamily="18" charset="0"/>
                <a:cs typeface="Times New Roman" panose="02020603050405020304" pitchFamily="18" charset="0"/>
              </a:rPr>
              <a:t>Faster Decisions: </a:t>
            </a:r>
            <a:r>
              <a:rPr lang="en-GB" sz="2000" dirty="0">
                <a:latin typeface="Times New Roman" panose="02020603050405020304" pitchFamily="18" charset="0"/>
                <a:cs typeface="Times New Roman" panose="02020603050405020304" pitchFamily="18" charset="0"/>
              </a:rPr>
              <a:t>It uses numbers and computers to make decisions quickly and accurately.</a:t>
            </a:r>
            <a:endParaRPr lang="en-IN" sz="2000" dirty="0">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CB58CD55-0340-E4AA-B7C9-28ECBC6AA8BF}"/>
              </a:ext>
            </a:extLst>
          </p:cNvPr>
          <p:cNvSpPr>
            <a:spLocks noGrp="1"/>
          </p:cNvSpPr>
          <p:nvPr>
            <p:ph sz="quarter" idx="4"/>
          </p:nvPr>
        </p:nvSpPr>
        <p:spPr/>
        <p:txBody>
          <a:bodyPr>
            <a:normAutofit/>
          </a:bodyPr>
          <a:lstStyle/>
          <a:p>
            <a:r>
              <a:rPr lang="en-GB" sz="2000" b="1" dirty="0">
                <a:latin typeface="Times New Roman" panose="02020603050405020304" pitchFamily="18" charset="0"/>
                <a:cs typeface="Times New Roman" panose="02020603050405020304" pitchFamily="18" charset="0"/>
              </a:rPr>
              <a:t>Data Quality: </a:t>
            </a:r>
            <a:r>
              <a:rPr lang="en-GB" sz="2000" dirty="0">
                <a:latin typeface="Times New Roman" panose="02020603050405020304" pitchFamily="18" charset="0"/>
                <a:cs typeface="Times New Roman" panose="02020603050405020304" pitchFamily="18" charset="0"/>
              </a:rPr>
              <a:t>stress predictions heavily depends on the quality of the input data. </a:t>
            </a:r>
          </a:p>
          <a:p>
            <a:endParaRPr lang="en-IN" sz="2000" dirty="0">
              <a:latin typeface="Times New Roman" panose="02020603050405020304" pitchFamily="18" charset="0"/>
              <a:cs typeface="Times New Roman" panose="02020603050405020304" pitchFamily="18" charset="0"/>
            </a:endParaRPr>
          </a:p>
          <a:p>
            <a:r>
              <a:rPr lang="en-GB" sz="2000" b="1" dirty="0">
                <a:latin typeface="Times New Roman" panose="02020603050405020304" pitchFamily="18" charset="0"/>
                <a:cs typeface="Times New Roman" panose="02020603050405020304" pitchFamily="18" charset="0"/>
              </a:rPr>
              <a:t>Privacy Concerns: </a:t>
            </a:r>
            <a:r>
              <a:rPr lang="en-GB" sz="2000" dirty="0">
                <a:latin typeface="Times New Roman" panose="02020603050405020304" pitchFamily="18" charset="0"/>
                <a:cs typeface="Times New Roman" panose="02020603050405020304" pitchFamily="18" charset="0"/>
              </a:rPr>
              <a:t>Collecting and </a:t>
            </a:r>
            <a:r>
              <a:rPr lang="en-GB" sz="2000" dirty="0" err="1">
                <a:latin typeface="Times New Roman" panose="02020603050405020304" pitchFamily="18" charset="0"/>
                <a:cs typeface="Times New Roman" panose="02020603050405020304" pitchFamily="18" charset="0"/>
              </a:rPr>
              <a:t>analyzing</a:t>
            </a:r>
            <a:r>
              <a:rPr lang="en-GB" sz="2000" dirty="0">
                <a:latin typeface="Times New Roman" panose="02020603050405020304" pitchFamily="18" charset="0"/>
                <a:cs typeface="Times New Roman" panose="02020603050405020304" pitchFamily="18" charset="0"/>
              </a:rPr>
              <a:t> employee data to predict stress levels may raise privacy concerns.</a:t>
            </a:r>
          </a:p>
          <a:p>
            <a:endParaRPr lang="en-GB" sz="2000" dirty="0">
              <a:latin typeface="Times New Roman" panose="02020603050405020304" pitchFamily="18" charset="0"/>
              <a:cs typeface="Times New Roman" panose="02020603050405020304" pitchFamily="18" charset="0"/>
            </a:endParaRPr>
          </a:p>
          <a:p>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6190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0C3AB3CE-15AA-2651-FF58-C36F2BA43C89}"/>
              </a:ext>
            </a:extLst>
          </p:cNvPr>
          <p:cNvSpPr>
            <a:spLocks noGrp="1"/>
          </p:cNvSpPr>
          <p:nvPr>
            <p:ph type="title"/>
          </p:nvPr>
        </p:nvSpPr>
        <p:spPr>
          <a:xfrm>
            <a:off x="444500" y="335281"/>
            <a:ext cx="11214100" cy="646331"/>
          </a:xfrm>
        </p:spPr>
        <p:txBody>
          <a:bodyPr/>
          <a:lstStyle/>
          <a:p>
            <a:r>
              <a:rPr lang="en-IN" sz="4000" dirty="0"/>
              <a:t>Architecture diagram </a:t>
            </a:r>
            <a:r>
              <a:rPr lang="en-GB" dirty="0"/>
              <a:t>:</a:t>
            </a:r>
            <a:endParaRPr lang="en-IN" dirty="0"/>
          </a:p>
        </p:txBody>
      </p:sp>
      <p:sp>
        <p:nvSpPr>
          <p:cNvPr id="13" name="Text Placeholder 12">
            <a:extLst>
              <a:ext uri="{FF2B5EF4-FFF2-40B4-BE49-F238E27FC236}">
                <a16:creationId xmlns:a16="http://schemas.microsoft.com/office/drawing/2014/main" id="{A34CC05D-4A81-31F6-790C-98AB6867589F}"/>
              </a:ext>
            </a:extLst>
          </p:cNvPr>
          <p:cNvSpPr>
            <a:spLocks noGrp="1"/>
          </p:cNvSpPr>
          <p:nvPr>
            <p:ph type="body" sz="quarter" idx="18"/>
          </p:nvPr>
        </p:nvSpPr>
        <p:spPr>
          <a:xfrm>
            <a:off x="7539318" y="2763520"/>
            <a:ext cx="4469802" cy="1391920"/>
          </a:xfrm>
        </p:spPr>
        <p:txBody>
          <a:bodyPr/>
          <a:lstStyle/>
          <a:p>
            <a:pPr algn="just"/>
            <a:r>
              <a:rPr lang="en-IN" sz="1600" dirty="0"/>
              <a:t>Architecture diagram is a visual representation that illustrates the structure, components, and relationships within a system, providing a high-level overview of its design and functionality.</a:t>
            </a:r>
            <a:endParaRPr lang="en-IN" sz="24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77B578CA-57D7-E409-1DBC-6D2C9C85EA61}"/>
              </a:ext>
            </a:extLst>
          </p:cNvPr>
          <p:cNvSpPr>
            <a:spLocks noGrp="1"/>
          </p:cNvSpPr>
          <p:nvPr>
            <p:ph type="sldNum" sz="quarter" idx="12"/>
          </p:nvPr>
        </p:nvSpPr>
        <p:spPr/>
        <p:txBody>
          <a:bodyPr/>
          <a:lstStyle/>
          <a:p>
            <a:fld id="{C263D6C4-4840-40CC-AC84-17E24B3B7BDE}" type="slidenum">
              <a:rPr lang="en-US" noProof="0" smtClean="0"/>
              <a:pPr/>
              <a:t>9</a:t>
            </a:fld>
            <a:endParaRPr lang="en-US" noProof="0" dirty="0"/>
          </a:p>
        </p:txBody>
      </p:sp>
      <p:pic>
        <p:nvPicPr>
          <p:cNvPr id="2" name="Picture 1">
            <a:extLst>
              <a:ext uri="{FF2B5EF4-FFF2-40B4-BE49-F238E27FC236}">
                <a16:creationId xmlns:a16="http://schemas.microsoft.com/office/drawing/2014/main" id="{B5099657-E41A-25F3-A207-7D79608C10DF}"/>
              </a:ext>
            </a:extLst>
          </p:cNvPr>
          <p:cNvPicPr>
            <a:picLocks noChangeAspect="1"/>
          </p:cNvPicPr>
          <p:nvPr/>
        </p:nvPicPr>
        <p:blipFill>
          <a:blip r:embed="rId2"/>
          <a:srcRect/>
          <a:stretch>
            <a:fillRect/>
          </a:stretch>
        </p:blipFill>
        <p:spPr bwMode="auto">
          <a:xfrm>
            <a:off x="294994" y="1570466"/>
            <a:ext cx="7043820" cy="4095227"/>
          </a:xfrm>
          <a:prstGeom prst="rect">
            <a:avLst/>
          </a:prstGeom>
          <a:noFill/>
          <a:ln w="9525">
            <a:noFill/>
            <a:miter lim="800000"/>
            <a:headEnd/>
            <a:tailEnd/>
          </a:ln>
        </p:spPr>
      </p:pic>
    </p:spTree>
    <p:extLst>
      <p:ext uri="{BB962C8B-B14F-4D97-AF65-F5344CB8AC3E}">
        <p14:creationId xmlns:p14="http://schemas.microsoft.com/office/powerpoint/2010/main" val="971064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1000"/>
                                        <p:tgtEl>
                                          <p:spTgt spid="13">
                                            <p:txEl>
                                              <p:pRg st="0" end="0"/>
                                            </p:txEl>
                                          </p:spTgt>
                                        </p:tgtEl>
                                      </p:cBhvr>
                                    </p:animEffect>
                                    <p:anim calcmode="lin" valueType="num">
                                      <p:cBhvr>
                                        <p:cTn id="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3.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470</TotalTime>
  <Words>1304</Words>
  <Application>Microsoft Office PowerPoint</Application>
  <PresentationFormat>Widescreen</PresentationFormat>
  <Paragraphs>115</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Times New Roman</vt:lpstr>
      <vt:lpstr>Trade Gothic LT Pro</vt:lpstr>
      <vt:lpstr>Trebuchet MS</vt:lpstr>
      <vt:lpstr>Office Theme</vt:lpstr>
      <vt:lpstr>PREDICTING EMPLOYEES UNDER STRESS FOR PRE – EMPTIVE REMEDIATION USING MACHINE LEARNING ALGORITHM</vt:lpstr>
      <vt:lpstr>PowerPoint Presentation</vt:lpstr>
      <vt:lpstr>CONTENTS:</vt:lpstr>
      <vt:lpstr>ABSTRACT:</vt:lpstr>
      <vt:lpstr>EXISTING SYSTEM:</vt:lpstr>
      <vt:lpstr>PROPOSED SYSTEM:</vt:lpstr>
      <vt:lpstr>Requirements:</vt:lpstr>
      <vt:lpstr>Advantages &amp; Dis Advantages</vt:lpstr>
      <vt:lpstr>Architecture diagram :</vt:lpstr>
      <vt:lpstr>IMPLEMENTATION:</vt:lpstr>
      <vt:lpstr>PowerPoint Presentation</vt:lpstr>
      <vt:lpstr>Results:</vt:lpstr>
      <vt:lpstr>PowerPoint Presentation</vt:lpstr>
      <vt:lpstr>PowerPoint Presentation</vt:lpstr>
      <vt:lpstr>PowerPoint Presentation</vt:lpstr>
      <vt:lpstr>Service Provider:</vt:lpstr>
      <vt:lpstr>Browse and Train &amp; Test Data Sets:</vt:lpstr>
      <vt:lpstr>View Trained and Tested Accuracy in Pie Chart</vt:lpstr>
      <vt:lpstr>FIND EMPLOYEE STRESS PREDICTION TYPE RATIO</vt:lpstr>
      <vt:lpstr>View Employee Stress Prediction Type Ratio Line Chart</vt:lpstr>
      <vt:lpstr>CONCLUSION:</vt:lpstr>
      <vt:lpstr>References: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EMPLOYEES UNDER STRESS FOR PRE – EMPTIVE REMEDIATION USING MACHINE LEARNING ALGORITHM</dc:title>
  <dc:creator>Abhinav sai vannam</dc:creator>
  <cp:lastModifiedBy>Abhinav sai vannam</cp:lastModifiedBy>
  <cp:revision>27</cp:revision>
  <dcterms:created xsi:type="dcterms:W3CDTF">2023-10-04T05:52:45Z</dcterms:created>
  <dcterms:modified xsi:type="dcterms:W3CDTF">2024-06-18T17:56:50Z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